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0"/>
  </p:notesMasterIdLst>
  <p:sldIdLst>
    <p:sldId id="29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79" r:id="rId25"/>
    <p:sldId id="281" r:id="rId26"/>
    <p:sldId id="282" r:id="rId27"/>
    <p:sldId id="283" r:id="rId28"/>
    <p:sldId id="284" r:id="rId29"/>
    <p:sldId id="285" r:id="rId30"/>
    <p:sldId id="286" r:id="rId31"/>
    <p:sldId id="287" r:id="rId32"/>
    <p:sldId id="288" r:id="rId33"/>
    <p:sldId id="290" r:id="rId34"/>
    <p:sldId id="297" r:id="rId35"/>
    <p:sldId id="292" r:id="rId36"/>
    <p:sldId id="293" r:id="rId37"/>
    <p:sldId id="294" r:id="rId38"/>
    <p:sldId id="295"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uwen Luo"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1FBC5-9F19-4A37-B5EB-3A1BFDAE0410}">
  <a:tblStyle styleId="{BF21FBC5-9F19-4A37-B5EB-3A1BFDAE0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C025698-E698-4514-854C-9E8F4647002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3"/>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8T20:36:15.606" idx="1">
    <p:pos x="6000" y="0"/>
    <p:text>Would that be better to put slide 16 and 19 together?</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18T20:36:48.833" idx="2">
    <p:pos x="6000" y="0"/>
    <p:text>it would be better to add some word explanation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11-18T19:21:30.740" idx="3">
    <p:pos x="6000" y="0"/>
    <p:text>It would be better to add some word explanation to the graph.</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1-11-18T19:22:09.234" idx="4">
    <p:pos x="6000" y="0"/>
    <p:text>It would be better to add some word explanation of the Shapley Values Meanings.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82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79881c038_2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f79881c038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4ad6d9ebf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4ad6d9eb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26d870a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26d870a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c26d870a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fc26d870a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79881c038_2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f79881c038_2_1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79881c038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f79881c038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79881c038_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f79881c038_2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107492f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107492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107492f3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107492f3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79881c038_2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f79881c038_2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c6d1bd8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c6d1bd8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79881c038_2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f79881c038_2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f79881c038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f79881c038_2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1910dc1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1910dc1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1a9cb7e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1a9cb7e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1a9cb7e3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1a9cb7e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1a9cb7e3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1a9cb7e3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1a9cb7e3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1a9cb7e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277410ce4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277410ce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277410ce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277410ce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277410ce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277410ce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79881c038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gf79881c038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0a8fa31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0a8fa31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2dfe3bf6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2dfe3bf6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0a8fa317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0a8fa317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00a8fa317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00a8fa317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277410ce4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277410ce4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350b82b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350b82b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2dfe3bf6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02dfe3bf6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f79881c038_2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f79881c038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21fc64f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21fc64f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79881c038_2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f79881c038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43f6f0c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43f6f0c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79881c038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f79881c038_2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79881c038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f79881c03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79881c038_2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gf79881c038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79881c038_2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t>10,21,22</a:t>
            </a:r>
            <a:endParaRPr/>
          </a:p>
        </p:txBody>
      </p:sp>
      <p:sp>
        <p:nvSpPr>
          <p:cNvPr id="125" name="Google Shape;125;gf79881c038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Option 1">
  <p:cSld name="Title Slide - Option 1">
    <p:spTree>
      <p:nvGrpSpPr>
        <p:cNvPr id="1" name="Shape 50"/>
        <p:cNvGrpSpPr/>
        <p:nvPr/>
      </p:nvGrpSpPr>
      <p:grpSpPr>
        <a:xfrm>
          <a:off x="0" y="0"/>
          <a:ext cx="0" cy="0"/>
          <a:chOff x="0" y="0"/>
          <a:chExt cx="0" cy="0"/>
        </a:xfrm>
      </p:grpSpPr>
      <p:pic>
        <p:nvPicPr>
          <p:cNvPr id="51" name="Google Shape;51;p13" descr="A close up of a sig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2" name="Google Shape;52;p13" descr="A close up of a logo&#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3" name="Google Shape;53;p13" descr="A close up of a sign&#10;&#10;Description automatically generated"/>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54" name="Google Shape;54;p13"/>
          <p:cNvSpPr txBox="1">
            <a:spLocks noGrp="1"/>
          </p:cNvSpPr>
          <p:nvPr>
            <p:ph type="ctrTitle"/>
          </p:nvPr>
        </p:nvSpPr>
        <p:spPr>
          <a:xfrm>
            <a:off x="2363028" y="371316"/>
            <a:ext cx="6292200" cy="1830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000"/>
              <a:buFont typeface="Arial"/>
              <a:buNone/>
              <a:defRPr sz="3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ubTitle" idx="1"/>
          </p:nvPr>
        </p:nvSpPr>
        <p:spPr>
          <a:xfrm>
            <a:off x="2363028" y="2375629"/>
            <a:ext cx="6292200" cy="131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D0CECE"/>
              </a:buClr>
              <a:buSzPts val="2100"/>
              <a:buFont typeface="Arial"/>
              <a:buNone/>
              <a:defRPr sz="2100" b="0" i="0" u="none" strike="noStrike" cap="none">
                <a:solidFill>
                  <a:srgbClr val="D0CECE"/>
                </a:solidFill>
                <a:latin typeface="Arial"/>
                <a:ea typeface="Arial"/>
                <a:cs typeface="Arial"/>
                <a:sym typeface="Arial"/>
              </a:defRPr>
            </a:lvl1pPr>
            <a:lvl2pPr marR="0" lvl="1" algn="ctr" rtl="0">
              <a:lnSpc>
                <a:spcPct val="90000"/>
              </a:lnSpc>
              <a:spcBef>
                <a:spcPts val="4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R="0" lvl="2" algn="ctr"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3pPr>
            <a:lvl4pPr marR="0" lvl="3" algn="ctr"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R="0" lvl="4" algn="ctr"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R="0" lvl="5" algn="ctr"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R="0" lvl="6" algn="ctr"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R="0" lvl="7" algn="ctr"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R="0" lvl="8" algn="ctr"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
        <p:nvSpPr>
          <p:cNvPr id="57" name="Google Shape;57;p14"/>
          <p:cNvSpPr txBox="1">
            <a:spLocks noGrp="1"/>
          </p:cNvSpPr>
          <p:nvPr>
            <p:ph type="body" idx="1"/>
          </p:nvPr>
        </p:nvSpPr>
        <p:spPr>
          <a:xfrm>
            <a:off x="628650" y="1369219"/>
            <a:ext cx="7886700" cy="2605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95959"/>
              </a:buClr>
              <a:buSzPts val="2100"/>
              <a:buFont typeface="Arial"/>
              <a:buNone/>
              <a:defRPr sz="2100" b="0" i="0" u="none" strike="noStrike" cap="none">
                <a:solidFill>
                  <a:srgbClr val="595959"/>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title"/>
          </p:nvPr>
        </p:nvSpPr>
        <p:spPr>
          <a:xfrm>
            <a:off x="640753" y="536713"/>
            <a:ext cx="7862400" cy="7314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3F3F3F"/>
              </a:buClr>
              <a:buSzPts val="3000"/>
              <a:buFont typeface="Arial"/>
              <a:buNone/>
              <a:defRPr sz="3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comments" Target="../comments/commen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comments" Target="../comments/commen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deepai.org/machine-learning-glossary-and-terms/classifier"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deepai.org/machine-learning-glossary-and-terms/harmonic-mea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comments" Target="../comments/commen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hyperlink" Target="https://www.ssa.gov/OP_Home/ssact/title11/1128.htm" TargetMode="External"/><Relationship Id="rId3" Type="http://schemas.openxmlformats.org/officeDocument/2006/relationships/hyperlink" Target="https://data.cms.gov/provider-summary-by-type-of-service/medicare-physician-other-practitioners/medicare-physician-other-practitioners-by-provider-and-service" TargetMode="External"/><Relationship Id="rId7" Type="http://schemas.openxmlformats.org/officeDocument/2006/relationships/hyperlink" Target="https://www.cms.gov/Medicare/Medicare-Fee-for-Service-Part-B-Drugs/McrPartBDrugAvgSalesPrice/2019ASPFiles"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hyperlink" Target="https://oig.hhs.gov/exclusions/exclusions_list.asp" TargetMode="External"/><Relationship Id="rId5" Type="http://schemas.openxmlformats.org/officeDocument/2006/relationships/hyperlink" Target="https://data.cms.gov/provider-summary-by-type-of-service/medicare-durable-medical-equipment-devices-supplies/medicare-durable-medical-equipment-devices-supplies-by-referring-provider-and-service" TargetMode="External"/><Relationship Id="rId4" Type="http://schemas.openxmlformats.org/officeDocument/2006/relationships/hyperlink" Target="https://data.cms.gov/provider-summary-by-type-of-service/medicare-part-d-prescribers/medicare-part-d-prescribers-by-provider-and-drug/data/2019"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descr="A close-up of a stethoscope on a table&#10;&#10;Description automatically generated with medium confidence">
            <a:extLst>
              <a:ext uri="{FF2B5EF4-FFF2-40B4-BE49-F238E27FC236}">
                <a16:creationId xmlns:a16="http://schemas.microsoft.com/office/drawing/2014/main" id="{DA24F491-9850-254C-87E8-522F30E7D229}"/>
              </a:ext>
            </a:extLst>
          </p:cNvPr>
          <p:cNvPicPr>
            <a:picLocks noChangeAspect="1"/>
          </p:cNvPicPr>
          <p:nvPr/>
        </p:nvPicPr>
        <p:blipFill>
          <a:blip r:embed="rId3"/>
          <a:stretch>
            <a:fillRect/>
          </a:stretch>
        </p:blipFill>
        <p:spPr>
          <a:xfrm>
            <a:off x="0" y="0"/>
            <a:ext cx="9136512" cy="5143500"/>
          </a:xfrm>
          <a:prstGeom prst="rect">
            <a:avLst/>
          </a:prstGeom>
        </p:spPr>
      </p:pic>
      <p:sp>
        <p:nvSpPr>
          <p:cNvPr id="11" name="Rectangle 10">
            <a:extLst>
              <a:ext uri="{FF2B5EF4-FFF2-40B4-BE49-F238E27FC236}">
                <a16:creationId xmlns:a16="http://schemas.microsoft.com/office/drawing/2014/main" id="{CCF7B2E7-FAF3-D74F-BF4F-1D3352D42F2E}"/>
              </a:ext>
            </a:extLst>
          </p:cNvPr>
          <p:cNvSpPr/>
          <p:nvPr/>
        </p:nvSpPr>
        <p:spPr>
          <a:xfrm>
            <a:off x="4197926" y="0"/>
            <a:ext cx="4938586" cy="5143500"/>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endParaRPr lang="en-US" altLang="zh-CN" sz="1800" dirty="0">
              <a:solidFill>
                <a:schemeClr val="tx1"/>
              </a:solidFill>
            </a:endParaRPr>
          </a:p>
          <a:p>
            <a:pPr lvl="0">
              <a:lnSpc>
                <a:spcPct val="90000"/>
              </a:lnSpc>
              <a:buClr>
                <a:srgbClr val="FFFFFF"/>
              </a:buClr>
              <a:buSzPts val="3000"/>
            </a:pPr>
            <a:r>
              <a:rPr lang="en-US" altLang="zh-CN" sz="1800" b="1" dirty="0">
                <a:solidFill>
                  <a:schemeClr val="tx1"/>
                </a:solidFill>
              </a:rPr>
              <a:t>   </a:t>
            </a:r>
            <a:r>
              <a:rPr lang="en-US" altLang="zh-CN" sz="1600" b="1" dirty="0">
                <a:solidFill>
                  <a:schemeClr val="tx1"/>
                </a:solidFill>
              </a:rPr>
              <a:t>Work plan based on: CRISP-DM &amp; Strawman</a:t>
            </a:r>
            <a:endParaRPr lang="en-US" sz="1600" b="1" dirty="0">
              <a:solidFill>
                <a:schemeClr val="tx1"/>
              </a:solidFill>
            </a:endParaRPr>
          </a:p>
          <a:p>
            <a:pPr lvl="0">
              <a:lnSpc>
                <a:spcPct val="90000"/>
              </a:lnSpc>
              <a:buClr>
                <a:srgbClr val="FFFFFF"/>
              </a:buClr>
              <a:buSzPts val="3000"/>
            </a:pPr>
            <a:endParaRPr lang="en-US" sz="1600" b="1" dirty="0">
              <a:solidFill>
                <a:schemeClr val="tx1"/>
              </a:solidFill>
            </a:endParaRPr>
          </a:p>
          <a:p>
            <a:pPr lvl="0">
              <a:lnSpc>
                <a:spcPct val="90000"/>
              </a:lnSpc>
              <a:buClr>
                <a:srgbClr val="FFFFFF"/>
              </a:buClr>
              <a:buSzPts val="3000"/>
            </a:pPr>
            <a:r>
              <a:rPr lang="en-US" altLang="zh-CN" sz="1600" b="1" dirty="0">
                <a:solidFill>
                  <a:schemeClr val="tx1"/>
                </a:solidFill>
              </a:rPr>
              <a:t>   Project by: </a:t>
            </a:r>
            <a:r>
              <a:rPr lang="en-US" altLang="zh-CN" sz="1600" b="1" dirty="0" err="1">
                <a:solidFill>
                  <a:schemeClr val="tx1"/>
                </a:solidFill>
              </a:rPr>
              <a:t>IntegrityM</a:t>
            </a:r>
            <a:r>
              <a:rPr lang="en-US" altLang="zh-CN" sz="1600" b="1" dirty="0">
                <a:solidFill>
                  <a:schemeClr val="tx1"/>
                </a:solidFill>
              </a:rPr>
              <a:t> </a:t>
            </a:r>
            <a:endParaRPr lang="en-US" sz="1600" b="1" dirty="0">
              <a:solidFill>
                <a:schemeClr val="tx1"/>
              </a:solidFill>
            </a:endParaRPr>
          </a:p>
          <a:p>
            <a:pPr lvl="0">
              <a:lnSpc>
                <a:spcPct val="90000"/>
              </a:lnSpc>
              <a:buClr>
                <a:srgbClr val="FFFFFF"/>
              </a:buClr>
              <a:buSzPts val="3000"/>
            </a:pPr>
            <a:br>
              <a:rPr lang="en-US" altLang="zh-CN" sz="1600" b="1" dirty="0">
                <a:solidFill>
                  <a:schemeClr val="tx1"/>
                </a:solidFill>
              </a:rPr>
            </a:br>
            <a:r>
              <a:rPr lang="en-US" altLang="zh-CN" sz="1600" b="1" dirty="0">
                <a:solidFill>
                  <a:schemeClr val="tx1"/>
                </a:solidFill>
              </a:rPr>
              <a:t>   Members: </a:t>
            </a:r>
            <a:r>
              <a:rPr lang="en-US" altLang="zh-CN" sz="1600" b="1" dirty="0" err="1">
                <a:solidFill>
                  <a:schemeClr val="tx1"/>
                </a:solidFill>
              </a:rPr>
              <a:t>SeungHeon</a:t>
            </a:r>
            <a:r>
              <a:rPr lang="en-US" altLang="zh-CN" sz="1600" b="1" dirty="0">
                <a:solidFill>
                  <a:schemeClr val="tx1"/>
                </a:solidFill>
              </a:rPr>
              <a:t> Han, </a:t>
            </a:r>
            <a:r>
              <a:rPr lang="en-US" altLang="zh-CN" sz="1600" b="1" dirty="0" err="1">
                <a:solidFill>
                  <a:schemeClr val="tx1"/>
                </a:solidFill>
              </a:rPr>
              <a:t>Yihang</a:t>
            </a:r>
            <a:r>
              <a:rPr lang="en-US" altLang="zh-CN" sz="1600" b="1" dirty="0">
                <a:solidFill>
                  <a:schemeClr val="tx1"/>
                </a:solidFill>
              </a:rPr>
              <a:t> Zhao, 		     </a:t>
            </a:r>
            <a:r>
              <a:rPr lang="en-US" altLang="zh-CN" sz="1600" b="1" dirty="0" err="1">
                <a:solidFill>
                  <a:schemeClr val="tx1"/>
                </a:solidFill>
              </a:rPr>
              <a:t>Yuwen</a:t>
            </a:r>
            <a:r>
              <a:rPr lang="en-US" altLang="zh-CN" sz="1600" b="1" dirty="0">
                <a:solidFill>
                  <a:schemeClr val="tx1"/>
                </a:solidFill>
              </a:rPr>
              <a:t> Luo</a:t>
            </a:r>
            <a:endParaRPr lang="en-US" sz="1600" b="1" dirty="0">
              <a:solidFill>
                <a:schemeClr val="tx1"/>
              </a:solidFill>
            </a:endParaRPr>
          </a:p>
        </p:txBody>
      </p:sp>
      <p:sp>
        <p:nvSpPr>
          <p:cNvPr id="12" name="Rectangle 11">
            <a:extLst>
              <a:ext uri="{FF2B5EF4-FFF2-40B4-BE49-F238E27FC236}">
                <a16:creationId xmlns:a16="http://schemas.microsoft.com/office/drawing/2014/main" id="{2FA9D7CD-94DC-A245-B05E-8C7C4DE56192}"/>
              </a:ext>
            </a:extLst>
          </p:cNvPr>
          <p:cNvSpPr/>
          <p:nvPr/>
        </p:nvSpPr>
        <p:spPr>
          <a:xfrm>
            <a:off x="4568256" y="433580"/>
            <a:ext cx="4790209" cy="1172629"/>
          </a:xfrm>
          <a:prstGeom prst="rect">
            <a:avLst/>
          </a:prstGeom>
        </p:spPr>
        <p:txBody>
          <a:bodyPr wrap="square">
            <a:spAutoFit/>
          </a:bodyPr>
          <a:lstStyle/>
          <a:p>
            <a:pPr lvl="0">
              <a:lnSpc>
                <a:spcPct val="90000"/>
              </a:lnSpc>
              <a:buClr>
                <a:srgbClr val="FFFFFF"/>
              </a:buClr>
              <a:buSzPts val="3000"/>
            </a:pPr>
            <a:r>
              <a:rPr lang="en-US" altLang="zh-CN" sz="2600" b="1" dirty="0">
                <a:solidFill>
                  <a:schemeClr val="tx1"/>
                </a:solidFill>
                <a:latin typeface="+mj-lt"/>
              </a:rPr>
              <a:t>Predictive Models for Healthcare Fraud </a:t>
            </a:r>
          </a:p>
          <a:p>
            <a:pPr lvl="0">
              <a:lnSpc>
                <a:spcPct val="90000"/>
              </a:lnSpc>
              <a:buClr>
                <a:srgbClr val="FFFFFF"/>
              </a:buClr>
              <a:buSzPts val="3000"/>
            </a:pPr>
            <a:r>
              <a:rPr lang="en-US" altLang="zh-CN" sz="2600" b="1" dirty="0">
                <a:solidFill>
                  <a:schemeClr val="tx1"/>
                </a:solidFill>
                <a:latin typeface="+mj-lt"/>
              </a:rPr>
              <a:t>Detection</a:t>
            </a:r>
            <a:endParaRPr lang="en-US" sz="2800" b="1" dirty="0">
              <a:solidFill>
                <a:schemeClr val="tx1"/>
              </a:solidFill>
              <a:latin typeface="+mj-lt"/>
            </a:endParaRPr>
          </a:p>
        </p:txBody>
      </p:sp>
    </p:spTree>
    <p:extLst>
      <p:ext uri="{BB962C8B-B14F-4D97-AF65-F5344CB8AC3E}">
        <p14:creationId xmlns:p14="http://schemas.microsoft.com/office/powerpoint/2010/main" val="405193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body" idx="1"/>
          </p:nvPr>
        </p:nvSpPr>
        <p:spPr>
          <a:xfrm>
            <a:off x="426850" y="1362775"/>
            <a:ext cx="7753800" cy="3608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zh-CN" sz="1500" b="1" dirty="0">
                <a:solidFill>
                  <a:schemeClr val="dk1"/>
                </a:solidFill>
              </a:rPr>
              <a:t>Data Labeling Steps</a:t>
            </a:r>
            <a:endParaRPr sz="1500" b="1" dirty="0">
              <a:solidFill>
                <a:schemeClr val="dk1"/>
              </a:solidFill>
            </a:endParaRPr>
          </a:p>
          <a:p>
            <a:pPr marL="630000" lvl="0" indent="-304800" algn="l" rtl="0">
              <a:lnSpc>
                <a:spcPct val="150000"/>
              </a:lnSpc>
              <a:spcBef>
                <a:spcPts val="0"/>
              </a:spcBef>
              <a:spcAft>
                <a:spcPts val="0"/>
              </a:spcAft>
              <a:buClr>
                <a:schemeClr val="dk1"/>
              </a:buClr>
              <a:buSzPts val="1200"/>
              <a:buAutoNum type="arabicPeriod"/>
            </a:pPr>
            <a:r>
              <a:rPr lang="zh-CN" sz="1200" b="1" dirty="0">
                <a:solidFill>
                  <a:schemeClr val="dk1"/>
                </a:solidFill>
              </a:rPr>
              <a:t>Concatenated the three LEIE datasets </a:t>
            </a:r>
            <a:endParaRPr sz="1200" dirty="0"/>
          </a:p>
          <a:p>
            <a:pPr marL="990000" lvl="0" indent="-292099" algn="l" rtl="0">
              <a:lnSpc>
                <a:spcPct val="150000"/>
              </a:lnSpc>
              <a:spcBef>
                <a:spcPts val="0"/>
              </a:spcBef>
              <a:spcAft>
                <a:spcPts val="0"/>
              </a:spcAft>
              <a:buClr>
                <a:schemeClr val="dk1"/>
              </a:buClr>
              <a:buSzPts val="1000"/>
              <a:buChar char="●"/>
            </a:pPr>
            <a:r>
              <a:rPr lang="zh-CN" sz="1000" dirty="0">
                <a:solidFill>
                  <a:schemeClr val="dk1"/>
                </a:solidFill>
              </a:rPr>
              <a:t>LEIE 08-2021 updated</a:t>
            </a:r>
            <a:endParaRPr sz="1000" dirty="0">
              <a:solidFill>
                <a:schemeClr val="dk1"/>
              </a:solidFill>
            </a:endParaRPr>
          </a:p>
          <a:p>
            <a:pPr marL="990000" lvl="0" indent="-292099" algn="l" rtl="0">
              <a:lnSpc>
                <a:spcPct val="150000"/>
              </a:lnSpc>
              <a:spcBef>
                <a:spcPts val="0"/>
              </a:spcBef>
              <a:spcAft>
                <a:spcPts val="0"/>
              </a:spcAft>
              <a:buClr>
                <a:schemeClr val="dk1"/>
              </a:buClr>
              <a:buSzPts val="1000"/>
              <a:buChar char="●"/>
            </a:pPr>
            <a:r>
              <a:rPr lang="zh-CN" sz="1000" dirty="0">
                <a:solidFill>
                  <a:schemeClr val="dk1"/>
                </a:solidFill>
              </a:rPr>
              <a:t>LEIE Monthly Reinstatements</a:t>
            </a:r>
            <a:endParaRPr sz="1000" dirty="0">
              <a:solidFill>
                <a:schemeClr val="dk1"/>
              </a:solidFill>
            </a:endParaRPr>
          </a:p>
          <a:p>
            <a:pPr marL="990000" lvl="0" indent="-292099" algn="l" rtl="0">
              <a:lnSpc>
                <a:spcPct val="150000"/>
              </a:lnSpc>
              <a:spcBef>
                <a:spcPts val="0"/>
              </a:spcBef>
              <a:spcAft>
                <a:spcPts val="0"/>
              </a:spcAft>
              <a:buClr>
                <a:schemeClr val="dk1"/>
              </a:buClr>
              <a:buSzPts val="1000"/>
              <a:buChar char="●"/>
            </a:pPr>
            <a:r>
              <a:rPr lang="zh-CN" sz="1000" dirty="0">
                <a:solidFill>
                  <a:schemeClr val="dk1"/>
                </a:solidFill>
              </a:rPr>
              <a:t>LEIE Plus</a:t>
            </a:r>
            <a:endParaRPr sz="1000" dirty="0">
              <a:solidFill>
                <a:schemeClr val="dk1"/>
              </a:solidFill>
            </a:endParaRPr>
          </a:p>
          <a:p>
            <a:pPr marL="2743200" lvl="0" indent="0" algn="l" rtl="0">
              <a:lnSpc>
                <a:spcPct val="150000"/>
              </a:lnSpc>
              <a:spcBef>
                <a:spcPts val="0"/>
              </a:spcBef>
              <a:spcAft>
                <a:spcPts val="0"/>
              </a:spcAft>
              <a:buNone/>
            </a:pPr>
            <a:endParaRPr sz="1100" dirty="0">
              <a:solidFill>
                <a:schemeClr val="dk1"/>
              </a:solidFill>
            </a:endParaRPr>
          </a:p>
          <a:p>
            <a:pPr marL="325200" lvl="0" indent="0" algn="l" rtl="0">
              <a:lnSpc>
                <a:spcPct val="150000"/>
              </a:lnSpc>
              <a:spcBef>
                <a:spcPts val="0"/>
              </a:spcBef>
              <a:spcAft>
                <a:spcPts val="0"/>
              </a:spcAft>
              <a:buClr>
                <a:schemeClr val="dk1"/>
              </a:buClr>
              <a:buSzPts val="1200"/>
            </a:pPr>
            <a:r>
              <a:rPr lang="en-US" altLang="zh-CN" sz="1200" b="1" dirty="0">
                <a:solidFill>
                  <a:schemeClr val="dk1"/>
                </a:solidFill>
              </a:rPr>
              <a:t>2.    </a:t>
            </a:r>
            <a:r>
              <a:rPr lang="zh-CN" sz="1200" b="1" dirty="0">
                <a:solidFill>
                  <a:schemeClr val="dk1"/>
                </a:solidFill>
              </a:rPr>
              <a:t>Sorted out only the fraud-related exclusion types in LEIE datasets referencing </a:t>
            </a:r>
            <a:endParaRPr sz="1200" b="1" dirty="0">
              <a:solidFill>
                <a:schemeClr val="dk1"/>
              </a:solidFill>
            </a:endParaRPr>
          </a:p>
          <a:p>
            <a:pPr marL="0" lvl="0" indent="0" algn="l" rtl="0">
              <a:lnSpc>
                <a:spcPct val="150000"/>
              </a:lnSpc>
              <a:spcBef>
                <a:spcPts val="0"/>
              </a:spcBef>
              <a:spcAft>
                <a:spcPts val="0"/>
              </a:spcAft>
              <a:buNone/>
            </a:pPr>
            <a:r>
              <a:rPr lang="zh-CN" sz="1200" b="1" dirty="0">
                <a:solidFill>
                  <a:schemeClr val="dk1"/>
                </a:solidFill>
              </a:rPr>
              <a:t>               the Office of Inspector General Acts (OIG)</a:t>
            </a:r>
            <a:endParaRPr sz="1200" b="1" dirty="0">
              <a:solidFill>
                <a:schemeClr val="dk1"/>
              </a:solidFill>
            </a:endParaRPr>
          </a:p>
          <a:p>
            <a:pPr marL="1371600" lvl="0" indent="0" algn="l" rtl="0">
              <a:lnSpc>
                <a:spcPct val="150000"/>
              </a:lnSpc>
              <a:spcBef>
                <a:spcPts val="0"/>
              </a:spcBef>
              <a:spcAft>
                <a:spcPts val="0"/>
              </a:spcAft>
              <a:buNone/>
            </a:pPr>
            <a:endParaRPr sz="1100" b="1" dirty="0">
              <a:solidFill>
                <a:schemeClr val="dk1"/>
              </a:solidFill>
            </a:endParaRPr>
          </a:p>
          <a:p>
            <a:pPr marL="325200" lvl="0" indent="0" algn="l" rtl="0">
              <a:lnSpc>
                <a:spcPct val="150000"/>
              </a:lnSpc>
              <a:spcBef>
                <a:spcPts val="0"/>
              </a:spcBef>
              <a:spcAft>
                <a:spcPts val="0"/>
              </a:spcAft>
              <a:buClr>
                <a:schemeClr val="dk1"/>
              </a:buClr>
              <a:buSzPts val="1200"/>
            </a:pPr>
            <a:r>
              <a:rPr lang="en-US" altLang="zh-CN" sz="1200" b="1" dirty="0">
                <a:solidFill>
                  <a:schemeClr val="dk1"/>
                </a:solidFill>
              </a:rPr>
              <a:t>3.    </a:t>
            </a:r>
            <a:r>
              <a:rPr lang="zh-CN" sz="1200" b="1" dirty="0">
                <a:solidFill>
                  <a:schemeClr val="dk1"/>
                </a:solidFill>
              </a:rPr>
              <a:t>Selected the examples corresponding to the exclusion date until 2020/01/01</a:t>
            </a:r>
            <a:endParaRPr sz="1200" b="1" dirty="0">
              <a:solidFill>
                <a:schemeClr val="dk1"/>
              </a:solidFill>
            </a:endParaRPr>
          </a:p>
          <a:p>
            <a:pPr marL="1371600" lvl="0" indent="0" algn="l" rtl="0">
              <a:lnSpc>
                <a:spcPct val="150000"/>
              </a:lnSpc>
              <a:spcBef>
                <a:spcPts val="0"/>
              </a:spcBef>
              <a:spcAft>
                <a:spcPts val="0"/>
              </a:spcAft>
              <a:buNone/>
            </a:pPr>
            <a:endParaRPr sz="1200" b="1" dirty="0">
              <a:solidFill>
                <a:schemeClr val="dk1"/>
              </a:solidFill>
            </a:endParaRPr>
          </a:p>
          <a:p>
            <a:pPr marL="331550" lvl="0" indent="0" algn="l" rtl="0">
              <a:lnSpc>
                <a:spcPct val="150000"/>
              </a:lnSpc>
              <a:spcBef>
                <a:spcPts val="0"/>
              </a:spcBef>
              <a:spcAft>
                <a:spcPts val="0"/>
              </a:spcAft>
              <a:buClr>
                <a:schemeClr val="dk1"/>
              </a:buClr>
              <a:buSzPts val="1100"/>
            </a:pPr>
            <a:r>
              <a:rPr lang="en-US" altLang="zh-CN" sz="1200" b="1" dirty="0">
                <a:solidFill>
                  <a:schemeClr val="dk1"/>
                </a:solidFill>
              </a:rPr>
              <a:t>4.    </a:t>
            </a:r>
            <a:r>
              <a:rPr lang="zh-CN" sz="1200" b="1" dirty="0">
                <a:solidFill>
                  <a:schemeClr val="dk1"/>
                </a:solidFill>
              </a:rPr>
              <a:t>Labeled each instance of the PartB dataset referencing the NPI column of the LEIE datasets</a:t>
            </a:r>
            <a:r>
              <a:rPr lang="zh-CN" sz="1100" b="1" dirty="0">
                <a:solidFill>
                  <a:schemeClr val="dk1"/>
                </a:solidFill>
              </a:rPr>
              <a:t>	</a:t>
            </a:r>
            <a:endParaRPr sz="1100" b="1" dirty="0">
              <a:solidFill>
                <a:schemeClr val="dk1"/>
              </a:solidFill>
            </a:endParaRPr>
          </a:p>
          <a:p>
            <a:pPr marL="990000" marR="0" lvl="0" indent="-298449" algn="l" rtl="0">
              <a:lnSpc>
                <a:spcPct val="150000"/>
              </a:lnSpc>
              <a:spcBef>
                <a:spcPts val="0"/>
              </a:spcBef>
              <a:spcAft>
                <a:spcPts val="0"/>
              </a:spcAft>
              <a:buClr>
                <a:schemeClr val="dk1"/>
              </a:buClr>
              <a:buSzPts val="1100"/>
              <a:buChar char="●"/>
            </a:pPr>
            <a:r>
              <a:rPr lang="zh-CN" sz="1100" dirty="0">
                <a:solidFill>
                  <a:schemeClr val="dk1"/>
                </a:solidFill>
              </a:rPr>
              <a:t>Fraud = 1 </a:t>
            </a:r>
            <a:endParaRPr sz="1100" dirty="0">
              <a:solidFill>
                <a:schemeClr val="dk1"/>
              </a:solidFill>
            </a:endParaRPr>
          </a:p>
          <a:p>
            <a:pPr marL="990000" marR="0" lvl="0" indent="-298449" algn="l" rtl="0">
              <a:lnSpc>
                <a:spcPct val="150000"/>
              </a:lnSpc>
              <a:spcBef>
                <a:spcPts val="0"/>
              </a:spcBef>
              <a:spcAft>
                <a:spcPts val="0"/>
              </a:spcAft>
              <a:buClr>
                <a:schemeClr val="dk1"/>
              </a:buClr>
              <a:buSzPts val="1100"/>
              <a:buChar char="●"/>
            </a:pPr>
            <a:r>
              <a:rPr lang="zh-CN" sz="1100" dirty="0">
                <a:solidFill>
                  <a:schemeClr val="dk1"/>
                </a:solidFill>
              </a:rPr>
              <a:t>Non-Fraud = 0</a:t>
            </a:r>
            <a:endParaRPr sz="1100" dirty="0">
              <a:solidFill>
                <a:schemeClr val="dk1"/>
              </a:solidFill>
            </a:endParaRPr>
          </a:p>
        </p:txBody>
      </p:sp>
      <p:sp>
        <p:nvSpPr>
          <p:cNvPr id="134" name="Google Shape;134;p25"/>
          <p:cNvSpPr txBox="1">
            <a:spLocks noGrp="1"/>
          </p:cNvSpPr>
          <p:nvPr>
            <p:ph type="title"/>
          </p:nvPr>
        </p:nvSpPr>
        <p:spPr>
          <a:xfrm>
            <a:off x="650325" y="29430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Construction</a:t>
            </a:r>
            <a:endParaRPr sz="2200" b="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p:nvPr/>
        </p:nvSpPr>
        <p:spPr>
          <a:xfrm>
            <a:off x="1194175" y="1238575"/>
            <a:ext cx="7306200" cy="386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500" dirty="0">
                <a:solidFill>
                  <a:schemeClr val="dk2"/>
                </a:solidFill>
              </a:rPr>
              <a:t>❖1128a1 : Conviction of program-related crimes</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❖1128a2 : Conviction relating to patient abuse</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❖1128a3 : Felony conviction relating to health care fraud</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❖1128a4 : Felony conviction relating to controlled substance</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❖1128b1 : Conviction relating to fraud</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❖1128b2 :  Conviction relating to obstruction of an investigation or audit</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❖1128b6 : Claims for excessive charges or unnecessary services and failure of </a:t>
            </a:r>
            <a:br>
              <a:rPr lang="zh-CN" sz="1500" dirty="0">
                <a:solidFill>
                  <a:schemeClr val="dk2"/>
                </a:solidFill>
              </a:rPr>
            </a:br>
            <a:r>
              <a:rPr lang="zh-CN" sz="1500" dirty="0">
                <a:solidFill>
                  <a:schemeClr val="dk2"/>
                </a:solidFill>
              </a:rPr>
              <a:t>	</a:t>
            </a:r>
            <a:r>
              <a:rPr lang="en-US" altLang="zh-CN" sz="1500" dirty="0">
                <a:solidFill>
                  <a:schemeClr val="dk2"/>
                </a:solidFill>
              </a:rPr>
              <a:t> </a:t>
            </a:r>
            <a:r>
              <a:rPr lang="zh-CN" sz="1500" dirty="0">
                <a:solidFill>
                  <a:schemeClr val="dk2"/>
                </a:solidFill>
              </a:rPr>
              <a:t>certain organizations to furnish medically necessary services</a:t>
            </a:r>
            <a:endParaRPr sz="1500" dirty="0">
              <a:solidFill>
                <a:schemeClr val="dk2"/>
              </a:solidFill>
            </a:endParaRPr>
          </a:p>
          <a:p>
            <a:pPr marL="0" lvl="0" indent="0" algn="l" rtl="0">
              <a:lnSpc>
                <a:spcPct val="115000"/>
              </a:lnSpc>
              <a:spcBef>
                <a:spcPts val="0"/>
              </a:spcBef>
              <a:spcAft>
                <a:spcPts val="0"/>
              </a:spcAft>
              <a:buNone/>
            </a:pPr>
            <a:r>
              <a:rPr lang="zh-CN" sz="1500" dirty="0">
                <a:solidFill>
                  <a:schemeClr val="dk2"/>
                </a:solidFill>
              </a:rPr>
              <a:t>❖1128b7 : Fraud, kickbacks, and other prohibited activities</a:t>
            </a:r>
            <a:endParaRPr sz="1500" dirty="0">
              <a:solidFill>
                <a:schemeClr val="dk2"/>
              </a:solidFill>
            </a:endParaRPr>
          </a:p>
          <a:p>
            <a:pPr marL="0" lvl="0" indent="0" algn="l" rtl="0">
              <a:lnSpc>
                <a:spcPct val="115000"/>
              </a:lnSpc>
              <a:spcBef>
                <a:spcPts val="0"/>
              </a:spcBef>
              <a:spcAft>
                <a:spcPts val="0"/>
              </a:spcAft>
              <a:buNone/>
            </a:pPr>
            <a:r>
              <a:rPr lang="zh-CN" sz="1500" dirty="0">
                <a:solidFill>
                  <a:srgbClr val="888888"/>
                </a:solidFill>
              </a:rPr>
              <a:t>❖</a:t>
            </a:r>
            <a:r>
              <a:rPr lang="zh-CN" sz="1500" dirty="0">
                <a:solidFill>
                  <a:schemeClr val="dk2"/>
                </a:solidFill>
              </a:rPr>
              <a:t>1128b4 : License revocation or suspension</a:t>
            </a:r>
            <a:endParaRPr sz="1500" dirty="0">
              <a:solidFill>
                <a:schemeClr val="dk2"/>
              </a:solidFill>
            </a:endParaRPr>
          </a:p>
          <a:p>
            <a:pPr marL="0" lvl="0" indent="0" algn="l" rtl="0">
              <a:lnSpc>
                <a:spcPct val="115000"/>
              </a:lnSpc>
              <a:spcBef>
                <a:spcPts val="0"/>
              </a:spcBef>
              <a:spcAft>
                <a:spcPts val="0"/>
              </a:spcAft>
              <a:buNone/>
            </a:pPr>
            <a:r>
              <a:rPr lang="zh-CN" sz="1500" dirty="0">
                <a:solidFill>
                  <a:srgbClr val="888888"/>
                </a:solidFill>
              </a:rPr>
              <a:t>❖</a:t>
            </a:r>
            <a:r>
              <a:rPr lang="zh-CN" sz="1500" dirty="0">
                <a:solidFill>
                  <a:schemeClr val="dk2"/>
                </a:solidFill>
              </a:rPr>
              <a:t>1128b5 : Exclusion or suspension under federal or state health care program</a:t>
            </a:r>
            <a:endParaRPr sz="1500" dirty="0">
              <a:solidFill>
                <a:schemeClr val="dk2"/>
              </a:solidFill>
            </a:endParaRPr>
          </a:p>
          <a:p>
            <a:pPr marL="0" lvl="0" indent="0" algn="l" rtl="0">
              <a:lnSpc>
                <a:spcPct val="115000"/>
              </a:lnSpc>
              <a:spcBef>
                <a:spcPts val="0"/>
              </a:spcBef>
              <a:spcAft>
                <a:spcPts val="0"/>
              </a:spcAft>
              <a:buNone/>
            </a:pPr>
            <a:r>
              <a:rPr lang="zh-CN" sz="1500" dirty="0">
                <a:solidFill>
                  <a:srgbClr val="666666"/>
                </a:solidFill>
              </a:rPr>
              <a:t>❖</a:t>
            </a:r>
            <a:r>
              <a:rPr lang="zh-CN" sz="1500" dirty="0">
                <a:solidFill>
                  <a:schemeClr val="dk2"/>
                </a:solidFill>
              </a:rPr>
              <a:t>1128b8 : Entities controlled by a sanctioned individual</a:t>
            </a:r>
            <a:endParaRPr sz="1500" dirty="0">
              <a:solidFill>
                <a:schemeClr val="dk2"/>
              </a:solidFill>
            </a:endParaRPr>
          </a:p>
          <a:p>
            <a:pPr marL="0" lvl="0" indent="0" algn="l" rtl="0">
              <a:lnSpc>
                <a:spcPct val="115000"/>
              </a:lnSpc>
              <a:spcBef>
                <a:spcPts val="0"/>
              </a:spcBef>
              <a:spcAft>
                <a:spcPts val="0"/>
              </a:spcAft>
              <a:buNone/>
            </a:pPr>
            <a:r>
              <a:rPr lang="zh-CN" sz="1500" dirty="0">
                <a:solidFill>
                  <a:srgbClr val="888888"/>
                </a:solidFill>
              </a:rPr>
              <a:t>❖</a:t>
            </a:r>
            <a:r>
              <a:rPr lang="zh-CN" sz="1500" dirty="0">
                <a:solidFill>
                  <a:schemeClr val="dk2"/>
                </a:solidFill>
              </a:rPr>
              <a:t>1128b15 : Individuals Controlling a Sanctioned Entity</a:t>
            </a:r>
            <a:endParaRPr sz="1500" dirty="0">
              <a:solidFill>
                <a:schemeClr val="dk2"/>
              </a:solidFill>
            </a:endParaRPr>
          </a:p>
          <a:p>
            <a:pPr marL="0" lvl="0" indent="0" algn="l" rtl="0">
              <a:lnSpc>
                <a:spcPct val="115000"/>
              </a:lnSpc>
              <a:spcBef>
                <a:spcPts val="0"/>
              </a:spcBef>
              <a:spcAft>
                <a:spcPts val="0"/>
              </a:spcAft>
              <a:buNone/>
            </a:pPr>
            <a:r>
              <a:rPr lang="zh-CN" sz="1500" dirty="0">
                <a:solidFill>
                  <a:srgbClr val="888888"/>
                </a:solidFill>
              </a:rPr>
              <a:t>❖</a:t>
            </a:r>
            <a:r>
              <a:rPr lang="zh-CN" sz="1500" dirty="0">
                <a:solidFill>
                  <a:schemeClr val="dk2"/>
                </a:solidFill>
              </a:rPr>
              <a:t>1128b16 : Making false statements or misrepresentation of material facts</a:t>
            </a:r>
            <a:endParaRPr sz="1500" dirty="0">
              <a:solidFill>
                <a:schemeClr val="dk2"/>
              </a:solidFill>
            </a:endParaRPr>
          </a:p>
        </p:txBody>
      </p:sp>
      <p:sp>
        <p:nvSpPr>
          <p:cNvPr id="140" name="Google Shape;140;p26"/>
          <p:cNvSpPr txBox="1"/>
          <p:nvPr/>
        </p:nvSpPr>
        <p:spPr>
          <a:xfrm>
            <a:off x="3072000" y="517175"/>
            <a:ext cx="3000000" cy="523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sz="2200" b="1">
                <a:solidFill>
                  <a:srgbClr val="FFFFFF"/>
                </a:solidFill>
              </a:rPr>
              <a:t> OIG Acts</a:t>
            </a:r>
            <a:endParaRPr sz="2200"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body" idx="1"/>
          </p:nvPr>
        </p:nvSpPr>
        <p:spPr>
          <a:xfrm>
            <a:off x="277900" y="1241475"/>
            <a:ext cx="4449000" cy="3468600"/>
          </a:xfrm>
          <a:prstGeom prst="rect">
            <a:avLst/>
          </a:prstGeom>
        </p:spPr>
        <p:txBody>
          <a:bodyPr spcFirstLastPara="1" wrap="square" lIns="68575" tIns="34275" rIns="68575" bIns="34275" anchor="t" anchorCtr="0">
            <a:noAutofit/>
          </a:bodyPr>
          <a:lstStyle/>
          <a:p>
            <a:pPr marL="0" lvl="0" indent="0" algn="l" rtl="0">
              <a:lnSpc>
                <a:spcPct val="150000"/>
              </a:lnSpc>
              <a:spcBef>
                <a:spcPts val="0"/>
              </a:spcBef>
              <a:spcAft>
                <a:spcPts val="0"/>
              </a:spcAft>
              <a:buNone/>
            </a:pPr>
            <a:r>
              <a:rPr lang="zh-CN" sz="1600" b="1">
                <a:solidFill>
                  <a:schemeClr val="dk1"/>
                </a:solidFill>
                <a:highlight>
                  <a:srgbClr val="FFFFFF"/>
                </a:highlight>
              </a:rPr>
              <a:t>Information on LEIE Data</a:t>
            </a:r>
            <a:endParaRPr sz="1600" b="1">
              <a:solidFill>
                <a:schemeClr val="dk1"/>
              </a:solidFill>
              <a:highlight>
                <a:srgbClr val="FFFFFF"/>
              </a:highlight>
            </a:endParaRPr>
          </a:p>
          <a:p>
            <a:pPr marL="0" lvl="0" indent="0" algn="l" rtl="0">
              <a:lnSpc>
                <a:spcPct val="150000"/>
              </a:lnSpc>
              <a:spcBef>
                <a:spcPts val="0"/>
              </a:spcBef>
              <a:spcAft>
                <a:spcPts val="0"/>
              </a:spcAft>
              <a:buNone/>
            </a:pPr>
            <a:endParaRPr sz="1200" b="1">
              <a:solidFill>
                <a:schemeClr val="dk1"/>
              </a:solidFill>
              <a:highlight>
                <a:srgbClr val="FFFFFF"/>
              </a:highlight>
            </a:endParaRPr>
          </a:p>
          <a:p>
            <a:pPr marL="0" lvl="0" indent="457200" algn="l" rtl="0">
              <a:lnSpc>
                <a:spcPct val="150000"/>
              </a:lnSpc>
              <a:spcBef>
                <a:spcPts val="0"/>
              </a:spcBef>
              <a:spcAft>
                <a:spcPts val="0"/>
              </a:spcAft>
              <a:buNone/>
            </a:pPr>
            <a:r>
              <a:rPr lang="zh-CN" sz="1200" b="1">
                <a:solidFill>
                  <a:schemeClr val="dk1"/>
                </a:solidFill>
                <a:highlight>
                  <a:srgbClr val="FFFFFF"/>
                </a:highlight>
              </a:rPr>
              <a:t>Total number of LEIE data:</a:t>
            </a:r>
            <a:r>
              <a:rPr lang="zh-CN" sz="1200">
                <a:solidFill>
                  <a:schemeClr val="dk1"/>
                </a:solidFill>
                <a:highlight>
                  <a:srgbClr val="FFFFFF"/>
                </a:highlight>
              </a:rPr>
              <a:t>  76,005</a:t>
            </a:r>
            <a:endParaRPr sz="1200">
              <a:solidFill>
                <a:schemeClr val="dk1"/>
              </a:solidFill>
              <a:highlight>
                <a:srgbClr val="FFFFFF"/>
              </a:highlight>
            </a:endParaRPr>
          </a:p>
          <a:p>
            <a:pPr marL="0" lvl="0" indent="0" algn="l" rtl="0">
              <a:lnSpc>
                <a:spcPct val="150000"/>
              </a:lnSpc>
              <a:spcBef>
                <a:spcPts val="0"/>
              </a:spcBef>
              <a:spcAft>
                <a:spcPts val="0"/>
              </a:spcAft>
              <a:buNone/>
            </a:pPr>
            <a:endParaRPr sz="1200">
              <a:solidFill>
                <a:schemeClr val="dk1"/>
              </a:solidFill>
              <a:highlight>
                <a:srgbClr val="FFFFFF"/>
              </a:highlight>
            </a:endParaRPr>
          </a:p>
          <a:p>
            <a:pPr marL="0" lvl="0" indent="457200" algn="l" rtl="0">
              <a:lnSpc>
                <a:spcPct val="150000"/>
              </a:lnSpc>
              <a:spcBef>
                <a:spcPts val="0"/>
              </a:spcBef>
              <a:spcAft>
                <a:spcPts val="0"/>
              </a:spcAft>
              <a:buNone/>
            </a:pPr>
            <a:r>
              <a:rPr lang="zh-CN" sz="1200" b="1">
                <a:solidFill>
                  <a:schemeClr val="dk1"/>
                </a:solidFill>
                <a:highlight>
                  <a:srgbClr val="FFFFFF"/>
                </a:highlight>
              </a:rPr>
              <a:t>Invalid NPI:</a:t>
            </a:r>
            <a:r>
              <a:rPr lang="zh-CN" sz="1200">
                <a:solidFill>
                  <a:schemeClr val="dk1"/>
                </a:solidFill>
                <a:highlight>
                  <a:srgbClr val="FFFFFF"/>
                </a:highlight>
              </a:rPr>
              <a:t>  69,465</a:t>
            </a:r>
            <a:endParaRPr sz="1200">
              <a:solidFill>
                <a:schemeClr val="dk1"/>
              </a:solidFill>
              <a:highlight>
                <a:srgbClr val="FFFFFF"/>
              </a:highlight>
            </a:endParaRPr>
          </a:p>
          <a:p>
            <a:pPr marL="0" lvl="0" indent="0" algn="l" rtl="0">
              <a:lnSpc>
                <a:spcPct val="150000"/>
              </a:lnSpc>
              <a:spcBef>
                <a:spcPts val="0"/>
              </a:spcBef>
              <a:spcAft>
                <a:spcPts val="0"/>
              </a:spcAft>
              <a:buNone/>
            </a:pPr>
            <a:endParaRPr sz="1200">
              <a:solidFill>
                <a:schemeClr val="dk1"/>
              </a:solidFill>
              <a:highlight>
                <a:srgbClr val="FFFFFF"/>
              </a:highlight>
            </a:endParaRPr>
          </a:p>
          <a:p>
            <a:pPr marL="0" lvl="0" indent="457200" algn="l" rtl="0">
              <a:lnSpc>
                <a:spcPct val="150000"/>
              </a:lnSpc>
              <a:spcBef>
                <a:spcPts val="0"/>
              </a:spcBef>
              <a:spcAft>
                <a:spcPts val="0"/>
              </a:spcAft>
              <a:buNone/>
            </a:pPr>
            <a:r>
              <a:rPr lang="zh-CN" sz="1200" b="1">
                <a:solidFill>
                  <a:schemeClr val="dk1"/>
                </a:solidFill>
                <a:highlight>
                  <a:srgbClr val="FFFFFF"/>
                </a:highlight>
              </a:rPr>
              <a:t>Valid NPI: </a:t>
            </a:r>
            <a:r>
              <a:rPr lang="zh-CN" sz="1200">
                <a:solidFill>
                  <a:schemeClr val="dk1"/>
                </a:solidFill>
                <a:highlight>
                  <a:srgbClr val="FFFFFF"/>
                </a:highlight>
              </a:rPr>
              <a:t> 6,540</a:t>
            </a:r>
            <a:endParaRPr sz="1200">
              <a:solidFill>
                <a:schemeClr val="dk1"/>
              </a:solidFill>
              <a:highlight>
                <a:srgbClr val="FFFFFF"/>
              </a:highlight>
            </a:endParaRPr>
          </a:p>
          <a:p>
            <a:pPr marL="0" lvl="0" indent="0" algn="l" rtl="0">
              <a:lnSpc>
                <a:spcPct val="150000"/>
              </a:lnSpc>
              <a:spcBef>
                <a:spcPts val="0"/>
              </a:spcBef>
              <a:spcAft>
                <a:spcPts val="0"/>
              </a:spcAft>
              <a:buNone/>
            </a:pPr>
            <a:endParaRPr sz="1200">
              <a:solidFill>
                <a:schemeClr val="dk1"/>
              </a:solidFill>
              <a:highlight>
                <a:srgbClr val="FFFFFF"/>
              </a:highlight>
            </a:endParaRPr>
          </a:p>
          <a:p>
            <a:pPr marL="0" lvl="0" indent="457200" algn="l" rtl="0">
              <a:lnSpc>
                <a:spcPct val="150000"/>
              </a:lnSpc>
              <a:spcBef>
                <a:spcPts val="0"/>
              </a:spcBef>
              <a:spcAft>
                <a:spcPts val="0"/>
              </a:spcAft>
              <a:buNone/>
            </a:pPr>
            <a:r>
              <a:rPr lang="zh-CN" sz="1200" b="1">
                <a:solidFill>
                  <a:schemeClr val="dk1"/>
                </a:solidFill>
                <a:highlight>
                  <a:srgbClr val="FFFFFF"/>
                </a:highlight>
              </a:rPr>
              <a:t>Valid NPI matching to every condition: </a:t>
            </a:r>
            <a:r>
              <a:rPr lang="zh-CN" sz="1200">
                <a:solidFill>
                  <a:schemeClr val="dk1"/>
                </a:solidFill>
                <a:highlight>
                  <a:srgbClr val="FFFFFF"/>
                </a:highlight>
              </a:rPr>
              <a:t> 5,489</a:t>
            </a:r>
            <a:endParaRPr sz="1200">
              <a:solidFill>
                <a:schemeClr val="dk1"/>
              </a:solidFill>
              <a:highlight>
                <a:srgbClr val="FFFFFF"/>
              </a:highlight>
            </a:endParaRPr>
          </a:p>
          <a:p>
            <a:pPr marL="0" lvl="0" indent="0" algn="l" rtl="0">
              <a:lnSpc>
                <a:spcPct val="150000"/>
              </a:lnSpc>
              <a:spcBef>
                <a:spcPts val="0"/>
              </a:spcBef>
              <a:spcAft>
                <a:spcPts val="0"/>
              </a:spcAft>
              <a:buNone/>
            </a:pPr>
            <a:endParaRPr sz="1200">
              <a:solidFill>
                <a:schemeClr val="dk1"/>
              </a:solidFill>
              <a:highlight>
                <a:srgbClr val="FFFFFF"/>
              </a:highlight>
            </a:endParaRPr>
          </a:p>
          <a:p>
            <a:pPr marL="0" lvl="0" indent="457200" algn="l" rtl="0">
              <a:lnSpc>
                <a:spcPct val="150000"/>
              </a:lnSpc>
              <a:spcBef>
                <a:spcPts val="0"/>
              </a:spcBef>
              <a:spcAft>
                <a:spcPts val="0"/>
              </a:spcAft>
              <a:buNone/>
            </a:pPr>
            <a:r>
              <a:rPr lang="zh-CN" sz="1200" b="1">
                <a:solidFill>
                  <a:schemeClr val="dk1"/>
                </a:solidFill>
                <a:highlight>
                  <a:srgbClr val="FFFFFF"/>
                </a:highlight>
              </a:rPr>
              <a:t>Number of Fraud data:</a:t>
            </a:r>
            <a:r>
              <a:rPr lang="zh-CN" sz="1200">
                <a:solidFill>
                  <a:schemeClr val="dk1"/>
                </a:solidFill>
                <a:highlight>
                  <a:srgbClr val="FFFFFF"/>
                </a:highlight>
              </a:rPr>
              <a:t>  33,638</a:t>
            </a:r>
            <a:endParaRPr sz="1200">
              <a:solidFill>
                <a:schemeClr val="dk1"/>
              </a:solidFill>
              <a:highlight>
                <a:srgbClr val="FFFFFF"/>
              </a:highlight>
            </a:endParaRPr>
          </a:p>
          <a:p>
            <a:pPr marL="809999" marR="0" lvl="0" indent="-304800" algn="l" rtl="0">
              <a:lnSpc>
                <a:spcPct val="150000"/>
              </a:lnSpc>
              <a:spcBef>
                <a:spcPts val="0"/>
              </a:spcBef>
              <a:spcAft>
                <a:spcPts val="0"/>
              </a:spcAft>
              <a:buClr>
                <a:schemeClr val="dk1"/>
              </a:buClr>
              <a:buSzPts val="1200"/>
              <a:buChar char="●"/>
            </a:pPr>
            <a:r>
              <a:rPr lang="zh-CN" sz="1200">
                <a:solidFill>
                  <a:schemeClr val="dk1"/>
                </a:solidFill>
              </a:rPr>
              <a:t>Fraud: 0.05%</a:t>
            </a:r>
            <a:endParaRPr sz="1200">
              <a:solidFill>
                <a:schemeClr val="dk1"/>
              </a:solidFill>
            </a:endParaRPr>
          </a:p>
          <a:p>
            <a:pPr marL="809999" marR="0" lvl="0" indent="-304800" algn="l" rtl="0">
              <a:lnSpc>
                <a:spcPct val="150000"/>
              </a:lnSpc>
              <a:spcBef>
                <a:spcPts val="0"/>
              </a:spcBef>
              <a:spcAft>
                <a:spcPts val="0"/>
              </a:spcAft>
              <a:buClr>
                <a:schemeClr val="dk1"/>
              </a:buClr>
              <a:buSzPts val="1200"/>
              <a:buChar char="●"/>
            </a:pPr>
            <a:r>
              <a:rPr lang="zh-CN" sz="1200">
                <a:solidFill>
                  <a:schemeClr val="dk1"/>
                </a:solidFill>
              </a:rPr>
              <a:t>Non-Fraud: 99.95%</a:t>
            </a:r>
            <a:endParaRPr sz="1200">
              <a:solidFill>
                <a:schemeClr val="dk1"/>
              </a:solidFill>
            </a:endParaRPr>
          </a:p>
        </p:txBody>
      </p:sp>
      <p:pic>
        <p:nvPicPr>
          <p:cNvPr id="146" name="Google Shape;146;p27"/>
          <p:cNvPicPr preferRelativeResize="0"/>
          <p:nvPr/>
        </p:nvPicPr>
        <p:blipFill>
          <a:blip r:embed="rId3">
            <a:alphaModFix/>
          </a:blip>
          <a:stretch>
            <a:fillRect/>
          </a:stretch>
        </p:blipFill>
        <p:spPr>
          <a:xfrm>
            <a:off x="5413650" y="1366037"/>
            <a:ext cx="3086000" cy="3032126"/>
          </a:xfrm>
          <a:prstGeom prst="rect">
            <a:avLst/>
          </a:prstGeom>
          <a:noFill/>
          <a:ln>
            <a:noFill/>
          </a:ln>
        </p:spPr>
      </p:pic>
      <p:sp>
        <p:nvSpPr>
          <p:cNvPr id="147" name="Google Shape;147;p27"/>
          <p:cNvSpPr txBox="1">
            <a:spLocks noGrp="1"/>
          </p:cNvSpPr>
          <p:nvPr>
            <p:ph type="title"/>
          </p:nvPr>
        </p:nvSpPr>
        <p:spPr>
          <a:xfrm>
            <a:off x="650325" y="29430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Construction</a:t>
            </a:r>
            <a:endParaRPr sz="2200" b="0">
              <a:solidFill>
                <a:schemeClr val="lt1"/>
              </a:solidFill>
            </a:endParaRPr>
          </a:p>
        </p:txBody>
      </p:sp>
      <p:sp>
        <p:nvSpPr>
          <p:cNvPr id="148" name="Google Shape;148;p27"/>
          <p:cNvSpPr txBox="1"/>
          <p:nvPr/>
        </p:nvSpPr>
        <p:spPr>
          <a:xfrm>
            <a:off x="5686150" y="449185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CN" sz="1100" b="1">
                <a:solidFill>
                  <a:schemeClr val="dk1"/>
                </a:solidFill>
                <a:highlight>
                  <a:schemeClr val="lt1"/>
                </a:highlight>
              </a:rPr>
              <a:t>Non-Fraud &amp; Fraud Labels after Labeling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body" idx="1"/>
          </p:nvPr>
        </p:nvSpPr>
        <p:spPr>
          <a:xfrm>
            <a:off x="420350" y="1184771"/>
            <a:ext cx="6162300" cy="1148400"/>
          </a:xfrm>
          <a:prstGeom prst="rect">
            <a:avLst/>
          </a:prstGeom>
        </p:spPr>
        <p:txBody>
          <a:bodyPr spcFirstLastPara="1" wrap="square" lIns="68575" tIns="34275" rIns="68575" bIns="34275" anchor="t" anchorCtr="0">
            <a:noAutofit/>
          </a:bodyPr>
          <a:lstStyle/>
          <a:p>
            <a:pPr marL="0" lvl="0" indent="0" algn="l" rtl="0">
              <a:lnSpc>
                <a:spcPct val="150000"/>
              </a:lnSpc>
              <a:spcBef>
                <a:spcPts val="800"/>
              </a:spcBef>
              <a:spcAft>
                <a:spcPts val="0"/>
              </a:spcAft>
              <a:buNone/>
            </a:pPr>
            <a:r>
              <a:rPr lang="zh-CN" sz="1600" b="1" dirty="0">
                <a:solidFill>
                  <a:schemeClr val="dk1"/>
                </a:solidFill>
              </a:rPr>
              <a:t>Under-Sampling for Cleaned &amp; Labeled Data</a:t>
            </a:r>
            <a:endParaRPr sz="1600" b="1" dirty="0">
              <a:solidFill>
                <a:schemeClr val="dk1"/>
              </a:solidFill>
            </a:endParaRPr>
          </a:p>
          <a:p>
            <a:pPr marL="457200" lvl="0" indent="-304800" algn="l" rtl="0">
              <a:lnSpc>
                <a:spcPct val="150000"/>
              </a:lnSpc>
              <a:spcBef>
                <a:spcPts val="800"/>
              </a:spcBef>
              <a:spcAft>
                <a:spcPts val="0"/>
              </a:spcAft>
              <a:buClr>
                <a:schemeClr val="dk1"/>
              </a:buClr>
              <a:buSzPts val="1200"/>
              <a:buChar char="-"/>
            </a:pPr>
            <a:r>
              <a:rPr lang="zh-CN" sz="1200" b="1" dirty="0">
                <a:solidFill>
                  <a:schemeClr val="dk1"/>
                </a:solidFill>
              </a:rPr>
              <a:t>Reduce the size of the majority group to the 10 times of the minority group</a:t>
            </a:r>
            <a:endParaRPr sz="1200" b="1" dirty="0">
              <a:solidFill>
                <a:schemeClr val="dk1"/>
              </a:solidFill>
            </a:endParaRPr>
          </a:p>
        </p:txBody>
      </p:sp>
      <p:pic>
        <p:nvPicPr>
          <p:cNvPr id="154" name="Google Shape;154;p28"/>
          <p:cNvPicPr preferRelativeResize="0"/>
          <p:nvPr/>
        </p:nvPicPr>
        <p:blipFill>
          <a:blip r:embed="rId3">
            <a:alphaModFix/>
          </a:blip>
          <a:stretch>
            <a:fillRect/>
          </a:stretch>
        </p:blipFill>
        <p:spPr>
          <a:xfrm>
            <a:off x="443125" y="2057675"/>
            <a:ext cx="5868077" cy="2813124"/>
          </a:xfrm>
          <a:prstGeom prst="rect">
            <a:avLst/>
          </a:prstGeom>
          <a:noFill/>
          <a:ln>
            <a:noFill/>
          </a:ln>
        </p:spPr>
      </p:pic>
      <p:sp>
        <p:nvSpPr>
          <p:cNvPr id="155" name="Google Shape;155;p28"/>
          <p:cNvSpPr txBox="1"/>
          <p:nvPr/>
        </p:nvSpPr>
        <p:spPr>
          <a:xfrm>
            <a:off x="6778625" y="3829975"/>
            <a:ext cx="2407200" cy="5487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Char char="●"/>
            </a:pPr>
            <a:r>
              <a:rPr lang="zh-CN" sz="1100">
                <a:solidFill>
                  <a:schemeClr val="dk1"/>
                </a:solidFill>
                <a:highlight>
                  <a:srgbClr val="FFFFFF"/>
                </a:highlight>
              </a:rPr>
              <a:t>Fraud: 9.09%</a:t>
            </a:r>
            <a:endParaRPr sz="1100">
              <a:solidFill>
                <a:schemeClr val="dk1"/>
              </a:solidFill>
              <a:highlight>
                <a:srgbClr val="FFFFFF"/>
              </a:highlight>
            </a:endParaRPr>
          </a:p>
          <a:p>
            <a:pPr marL="457200" lvl="0" indent="-298450" algn="l" rtl="0">
              <a:lnSpc>
                <a:spcPct val="115000"/>
              </a:lnSpc>
              <a:spcBef>
                <a:spcPts val="0"/>
              </a:spcBef>
              <a:spcAft>
                <a:spcPts val="0"/>
              </a:spcAft>
              <a:buClr>
                <a:schemeClr val="dk1"/>
              </a:buClr>
              <a:buSzPts val="1100"/>
              <a:buChar char="●"/>
            </a:pPr>
            <a:r>
              <a:rPr lang="zh-CN" sz="1100">
                <a:solidFill>
                  <a:schemeClr val="dk1"/>
                </a:solidFill>
                <a:highlight>
                  <a:srgbClr val="FFFFFF"/>
                </a:highlight>
              </a:rPr>
              <a:t>Non-Fraud: 90.91%</a:t>
            </a:r>
            <a:endParaRPr sz="1100"/>
          </a:p>
        </p:txBody>
      </p:sp>
      <p:sp>
        <p:nvSpPr>
          <p:cNvPr id="156" name="Google Shape;156;p28"/>
          <p:cNvSpPr txBox="1"/>
          <p:nvPr/>
        </p:nvSpPr>
        <p:spPr>
          <a:xfrm>
            <a:off x="6778625" y="2855975"/>
            <a:ext cx="2331900" cy="5487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Char char="●"/>
            </a:pPr>
            <a:r>
              <a:rPr lang="zh-CN" sz="1100">
                <a:solidFill>
                  <a:schemeClr val="dk1"/>
                </a:solidFill>
                <a:highlight>
                  <a:srgbClr val="FFFFFF"/>
                </a:highlight>
              </a:rPr>
              <a:t>Fraud: 0.05%</a:t>
            </a:r>
            <a:endParaRPr sz="1100">
              <a:solidFill>
                <a:schemeClr val="dk1"/>
              </a:solidFill>
              <a:highlight>
                <a:srgbClr val="FFFFFF"/>
              </a:highlight>
            </a:endParaRPr>
          </a:p>
          <a:p>
            <a:pPr marL="457200" lvl="0" indent="-298450" algn="l" rtl="0">
              <a:lnSpc>
                <a:spcPct val="115000"/>
              </a:lnSpc>
              <a:spcBef>
                <a:spcPts val="0"/>
              </a:spcBef>
              <a:spcAft>
                <a:spcPts val="0"/>
              </a:spcAft>
              <a:buClr>
                <a:schemeClr val="dk1"/>
              </a:buClr>
              <a:buSzPts val="1100"/>
              <a:buChar char="●"/>
            </a:pPr>
            <a:r>
              <a:rPr lang="zh-CN" sz="1100">
                <a:solidFill>
                  <a:schemeClr val="dk1"/>
                </a:solidFill>
                <a:highlight>
                  <a:srgbClr val="FFFFFF"/>
                </a:highlight>
              </a:rPr>
              <a:t>Non-Fraud: 99.95%</a:t>
            </a:r>
            <a:endParaRPr sz="1100"/>
          </a:p>
        </p:txBody>
      </p:sp>
      <p:sp>
        <p:nvSpPr>
          <p:cNvPr id="157" name="Google Shape;157;p28"/>
          <p:cNvSpPr/>
          <p:nvPr/>
        </p:nvSpPr>
        <p:spPr>
          <a:xfrm>
            <a:off x="7760150" y="3437575"/>
            <a:ext cx="103500" cy="291600"/>
          </a:xfrm>
          <a:prstGeom prst="down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txBox="1">
            <a:spLocks noGrp="1"/>
          </p:cNvSpPr>
          <p:nvPr>
            <p:ph type="title"/>
          </p:nvPr>
        </p:nvSpPr>
        <p:spPr>
          <a:xfrm>
            <a:off x="650325" y="29430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Construction</a:t>
            </a:r>
            <a:endParaRPr sz="2200" b="0">
              <a:solidFill>
                <a:schemeClr val="lt1"/>
              </a:solidFill>
            </a:endParaRPr>
          </a:p>
        </p:txBody>
      </p:sp>
      <p:sp>
        <p:nvSpPr>
          <p:cNvPr id="159" name="Google Shape;159;p28"/>
          <p:cNvSpPr txBox="1"/>
          <p:nvPr/>
        </p:nvSpPr>
        <p:spPr>
          <a:xfrm>
            <a:off x="6582650" y="2123500"/>
            <a:ext cx="2458500" cy="608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CN" sz="1100" b="1">
                <a:solidFill>
                  <a:schemeClr val="dk1"/>
                </a:solidFill>
                <a:highlight>
                  <a:schemeClr val="lt1"/>
                </a:highlight>
              </a:rPr>
              <a:t>Non-Fraud &amp; Fraud Labels after </a:t>
            </a:r>
            <a:endParaRPr sz="1100" b="1">
              <a:solidFill>
                <a:schemeClr val="dk1"/>
              </a:solidFill>
              <a:highlight>
                <a:schemeClr val="lt1"/>
              </a:highlight>
            </a:endParaRPr>
          </a:p>
          <a:p>
            <a:pPr marL="0" lvl="0" indent="0" algn="l" rtl="0">
              <a:lnSpc>
                <a:spcPct val="150000"/>
              </a:lnSpc>
              <a:spcBef>
                <a:spcPts val="0"/>
              </a:spcBef>
              <a:spcAft>
                <a:spcPts val="0"/>
              </a:spcAft>
              <a:buNone/>
            </a:pPr>
            <a:r>
              <a:rPr lang="zh-CN" sz="1100" b="1">
                <a:solidFill>
                  <a:schemeClr val="dk1"/>
                </a:solidFill>
                <a:highlight>
                  <a:schemeClr val="lt1"/>
                </a:highlight>
              </a:rPr>
              <a:t>Under-Sampling</a:t>
            </a:r>
            <a:endParaRPr sz="1100" b="1">
              <a:solidFill>
                <a:schemeClr val="dk1"/>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p:nvPr/>
        </p:nvSpPr>
        <p:spPr>
          <a:xfrm>
            <a:off x="400875" y="1638363"/>
            <a:ext cx="5160000" cy="2693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600"/>
              </a:spcBef>
              <a:spcAft>
                <a:spcPts val="0"/>
              </a:spcAft>
              <a:buNone/>
            </a:pPr>
            <a:r>
              <a:rPr lang="zh-CN" sz="1700" b="1" i="0" u="none" strike="noStrike" cap="none">
                <a:solidFill>
                  <a:schemeClr val="dk1"/>
                </a:solidFill>
                <a:latin typeface="Arial"/>
                <a:ea typeface="Arial"/>
                <a:cs typeface="Arial"/>
                <a:sym typeface="Arial"/>
              </a:rPr>
              <a:t>One-</a:t>
            </a:r>
            <a:r>
              <a:rPr lang="zh-CN" sz="1700" b="1">
                <a:solidFill>
                  <a:schemeClr val="dk1"/>
                </a:solidFill>
              </a:rPr>
              <a:t>H</a:t>
            </a:r>
            <a:r>
              <a:rPr lang="zh-CN" sz="1700" b="1" i="0" u="none" strike="noStrike" cap="none">
                <a:solidFill>
                  <a:schemeClr val="dk1"/>
                </a:solidFill>
                <a:latin typeface="Arial"/>
                <a:ea typeface="Arial"/>
                <a:cs typeface="Arial"/>
                <a:sym typeface="Arial"/>
              </a:rPr>
              <a:t>ot </a:t>
            </a:r>
            <a:r>
              <a:rPr lang="zh-CN" sz="1700" b="1">
                <a:solidFill>
                  <a:schemeClr val="dk1"/>
                </a:solidFill>
              </a:rPr>
              <a:t>E</a:t>
            </a:r>
            <a:r>
              <a:rPr lang="zh-CN" sz="1700" b="1" i="0" u="none" strike="noStrike" cap="none">
                <a:solidFill>
                  <a:schemeClr val="dk1"/>
                </a:solidFill>
                <a:latin typeface="Arial"/>
                <a:ea typeface="Arial"/>
                <a:cs typeface="Arial"/>
                <a:sym typeface="Arial"/>
              </a:rPr>
              <a:t>ncoding</a:t>
            </a:r>
            <a:endParaRPr sz="17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800">
              <a:solidFill>
                <a:schemeClr val="dk1"/>
              </a:solidFill>
            </a:endParaRPr>
          </a:p>
          <a:p>
            <a:pPr marL="0" marR="0" lvl="0" indent="457200" algn="l" rtl="0">
              <a:lnSpc>
                <a:spcPct val="150000"/>
              </a:lnSpc>
              <a:spcBef>
                <a:spcPts val="0"/>
              </a:spcBef>
              <a:spcAft>
                <a:spcPts val="0"/>
              </a:spcAft>
              <a:buNone/>
            </a:pPr>
            <a:r>
              <a:rPr lang="zh-CN" sz="1300" b="1" i="0" u="none" strike="noStrike" cap="none">
                <a:solidFill>
                  <a:schemeClr val="dk1"/>
                </a:solidFill>
              </a:rPr>
              <a:t>Converting the nominal variables to dummy variables</a:t>
            </a:r>
            <a:r>
              <a:rPr lang="zh-CN" sz="1300" b="0" i="0" u="none" strike="noStrike" cap="none">
                <a:solidFill>
                  <a:schemeClr val="dk1"/>
                </a:solidFill>
                <a:latin typeface="Arial"/>
                <a:ea typeface="Arial"/>
                <a:cs typeface="Arial"/>
                <a:sym typeface="Arial"/>
              </a:rPr>
              <a:t> </a:t>
            </a:r>
            <a:endParaRPr sz="1300" b="0" i="0" u="none" strike="noStrike" cap="none">
              <a:solidFill>
                <a:schemeClr val="dk1"/>
              </a:solidFill>
              <a:latin typeface="Arial"/>
              <a:ea typeface="Arial"/>
              <a:cs typeface="Arial"/>
              <a:sym typeface="Arial"/>
            </a:endParaRPr>
          </a:p>
          <a:p>
            <a:pPr marL="899999" lvl="0" indent="-311149" algn="l" rtl="0">
              <a:lnSpc>
                <a:spcPct val="150000"/>
              </a:lnSpc>
              <a:spcBef>
                <a:spcPts val="0"/>
              </a:spcBef>
              <a:spcAft>
                <a:spcPts val="0"/>
              </a:spcAft>
              <a:buClr>
                <a:schemeClr val="dk1"/>
              </a:buClr>
              <a:buSzPts val="1300"/>
              <a:buChar char="●"/>
            </a:pPr>
            <a:r>
              <a:rPr lang="zh-CN" sz="1300">
                <a:solidFill>
                  <a:schemeClr val="dk1"/>
                </a:solidFill>
              </a:rPr>
              <a:t>Place_of_Service</a:t>
            </a:r>
            <a:endParaRPr sz="1300">
              <a:solidFill>
                <a:schemeClr val="dk1"/>
              </a:solidFill>
            </a:endParaRPr>
          </a:p>
          <a:p>
            <a:pPr marL="899999" lvl="0" indent="-311149" algn="l" rtl="0">
              <a:lnSpc>
                <a:spcPct val="150000"/>
              </a:lnSpc>
              <a:spcBef>
                <a:spcPts val="0"/>
              </a:spcBef>
              <a:spcAft>
                <a:spcPts val="0"/>
              </a:spcAft>
              <a:buClr>
                <a:schemeClr val="dk1"/>
              </a:buClr>
              <a:buSzPts val="1300"/>
              <a:buChar char="●"/>
            </a:pPr>
            <a:r>
              <a:rPr lang="zh-CN" sz="1300">
                <a:solidFill>
                  <a:schemeClr val="dk1"/>
                </a:solidFill>
              </a:rPr>
              <a:t>Provider Type</a:t>
            </a:r>
            <a:endParaRPr sz="1300">
              <a:solidFill>
                <a:schemeClr val="dk1"/>
              </a:solidFill>
            </a:endParaRPr>
          </a:p>
          <a:p>
            <a:pPr marL="0" lvl="0" indent="0" algn="l" rtl="0">
              <a:lnSpc>
                <a:spcPct val="150000"/>
              </a:lnSpc>
              <a:spcBef>
                <a:spcPts val="0"/>
              </a:spcBef>
              <a:spcAft>
                <a:spcPts val="0"/>
              </a:spcAft>
              <a:buNone/>
            </a:pPr>
            <a:endParaRPr sz="1300">
              <a:solidFill>
                <a:schemeClr val="dk1"/>
              </a:solidFill>
            </a:endParaRPr>
          </a:p>
          <a:p>
            <a:pPr marL="0" marR="0" lvl="0" indent="457200" algn="l" rtl="0">
              <a:lnSpc>
                <a:spcPct val="150000"/>
              </a:lnSpc>
              <a:spcBef>
                <a:spcPts val="0"/>
              </a:spcBef>
              <a:spcAft>
                <a:spcPts val="0"/>
              </a:spcAft>
              <a:buNone/>
            </a:pPr>
            <a:r>
              <a:rPr lang="zh-CN" sz="1300" b="1">
                <a:solidFill>
                  <a:schemeClr val="dk1"/>
                </a:solidFill>
              </a:rPr>
              <a:t>Total Number of Features</a:t>
            </a:r>
            <a:endParaRPr sz="1300" b="1">
              <a:solidFill>
                <a:schemeClr val="dk1"/>
              </a:solidFill>
            </a:endParaRPr>
          </a:p>
          <a:p>
            <a:pPr marL="899999" marR="0" lvl="0" indent="-311149" algn="l" rtl="0">
              <a:lnSpc>
                <a:spcPct val="150000"/>
              </a:lnSpc>
              <a:spcBef>
                <a:spcPts val="0"/>
              </a:spcBef>
              <a:spcAft>
                <a:spcPts val="0"/>
              </a:spcAft>
              <a:buSzPts val="1300"/>
              <a:buChar char="●"/>
            </a:pPr>
            <a:r>
              <a:rPr lang="zh-CN" sz="1300">
                <a:solidFill>
                  <a:schemeClr val="dk1"/>
                </a:solidFill>
              </a:rPr>
              <a:t>11  -&gt;  </a:t>
            </a:r>
            <a:r>
              <a:rPr lang="zh-CN" sz="1300" b="1">
                <a:solidFill>
                  <a:srgbClr val="FF0000"/>
                </a:solidFill>
              </a:rPr>
              <a:t>132</a:t>
            </a:r>
            <a:endParaRPr sz="1300" b="1" i="0" u="none" strike="noStrike" cap="none">
              <a:solidFill>
                <a:srgbClr val="FF0000"/>
              </a:solidFill>
            </a:endParaRPr>
          </a:p>
        </p:txBody>
      </p:sp>
      <p:pic>
        <p:nvPicPr>
          <p:cNvPr id="165" name="Google Shape;165;p29"/>
          <p:cNvPicPr preferRelativeResize="0"/>
          <p:nvPr/>
        </p:nvPicPr>
        <p:blipFill>
          <a:blip r:embed="rId3">
            <a:alphaModFix/>
          </a:blip>
          <a:stretch>
            <a:fillRect/>
          </a:stretch>
        </p:blipFill>
        <p:spPr>
          <a:xfrm>
            <a:off x="5560873" y="1604525"/>
            <a:ext cx="2936976" cy="2926474"/>
          </a:xfrm>
          <a:prstGeom prst="rect">
            <a:avLst/>
          </a:prstGeom>
          <a:noFill/>
          <a:ln>
            <a:noFill/>
          </a:ln>
        </p:spPr>
      </p:pic>
      <p:sp>
        <p:nvSpPr>
          <p:cNvPr id="166" name="Google Shape;166;p29"/>
          <p:cNvSpPr txBox="1">
            <a:spLocks noGrp="1"/>
          </p:cNvSpPr>
          <p:nvPr>
            <p:ph type="title"/>
          </p:nvPr>
        </p:nvSpPr>
        <p:spPr>
          <a:xfrm>
            <a:off x="650325" y="29430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Construction</a:t>
            </a:r>
            <a:endParaRPr sz="2200" b="0">
              <a:solidFill>
                <a:schemeClr val="lt1"/>
              </a:solidFill>
            </a:endParaRPr>
          </a:p>
        </p:txBody>
      </p:sp>
      <p:sp>
        <p:nvSpPr>
          <p:cNvPr id="167" name="Google Shape;167;p29"/>
          <p:cNvSpPr txBox="1"/>
          <p:nvPr/>
        </p:nvSpPr>
        <p:spPr>
          <a:xfrm>
            <a:off x="5361750" y="4578000"/>
            <a:ext cx="35619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CN" sz="1100" b="1">
                <a:solidFill>
                  <a:schemeClr val="dk1"/>
                </a:solidFill>
              </a:rPr>
              <a:t>Total Number of Features after One-Hot Encoding</a:t>
            </a:r>
            <a:endParaRPr sz="11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417800" y="1305625"/>
            <a:ext cx="5241651" cy="3715800"/>
          </a:xfrm>
          <a:prstGeom prst="rect">
            <a:avLst/>
          </a:prstGeom>
          <a:noFill/>
          <a:ln>
            <a:noFill/>
          </a:ln>
        </p:spPr>
      </p:pic>
      <p:sp>
        <p:nvSpPr>
          <p:cNvPr id="173" name="Google Shape;173;p30"/>
          <p:cNvSpPr txBox="1"/>
          <p:nvPr/>
        </p:nvSpPr>
        <p:spPr>
          <a:xfrm>
            <a:off x="437350" y="152025"/>
            <a:ext cx="6802800" cy="88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3. Train Data Exploration</a:t>
            </a:r>
            <a:endParaRPr sz="2200" b="1">
              <a:solidFill>
                <a:schemeClr val="lt1"/>
              </a:solidFill>
            </a:endParaRPr>
          </a:p>
          <a:p>
            <a:pPr marL="0" lvl="0" indent="0" algn="l" rtl="0">
              <a:lnSpc>
                <a:spcPct val="115000"/>
              </a:lnSpc>
              <a:spcBef>
                <a:spcPts val="0"/>
              </a:spcBef>
              <a:spcAft>
                <a:spcPts val="0"/>
              </a:spcAft>
              <a:buNone/>
            </a:pPr>
            <a:r>
              <a:rPr lang="zh-CN" sz="2000">
                <a:solidFill>
                  <a:schemeClr val="lt1"/>
                </a:solidFill>
              </a:rPr>
              <a:t>     Correlation &amp; Heatmap</a:t>
            </a:r>
            <a:endParaRPr sz="2200">
              <a:solidFill>
                <a:schemeClr val="lt1"/>
              </a:solidFill>
            </a:endParaRPr>
          </a:p>
        </p:txBody>
      </p:sp>
      <p:graphicFrame>
        <p:nvGraphicFramePr>
          <p:cNvPr id="174" name="Google Shape;174;p30"/>
          <p:cNvGraphicFramePr/>
          <p:nvPr/>
        </p:nvGraphicFramePr>
        <p:xfrm>
          <a:off x="5976950" y="1669322"/>
          <a:ext cx="2900100" cy="3068075"/>
        </p:xfrm>
        <a:graphic>
          <a:graphicData uri="http://schemas.openxmlformats.org/drawingml/2006/table">
            <a:tbl>
              <a:tblPr>
                <a:noFill/>
                <a:tableStyleId>{BF21FBC5-9F19-4A37-B5EB-3A1BFDAE0410}</a:tableStyleId>
              </a:tblPr>
              <a:tblGrid>
                <a:gridCol w="1886750">
                  <a:extLst>
                    <a:ext uri="{9D8B030D-6E8A-4147-A177-3AD203B41FA5}">
                      <a16:colId xmlns:a16="http://schemas.microsoft.com/office/drawing/2014/main" val="20000"/>
                    </a:ext>
                  </a:extLst>
                </a:gridCol>
                <a:gridCol w="1013350">
                  <a:extLst>
                    <a:ext uri="{9D8B030D-6E8A-4147-A177-3AD203B41FA5}">
                      <a16:colId xmlns:a16="http://schemas.microsoft.com/office/drawing/2014/main" val="20001"/>
                    </a:ext>
                  </a:extLst>
                </a:gridCol>
              </a:tblGrid>
              <a:tr h="579075">
                <a:tc>
                  <a:txBody>
                    <a:bodyPr/>
                    <a:lstStyle/>
                    <a:p>
                      <a:pPr marL="0" lvl="0" indent="0" algn="ctr" rtl="0">
                        <a:spcBef>
                          <a:spcPts val="0"/>
                        </a:spcBef>
                        <a:spcAft>
                          <a:spcPts val="0"/>
                        </a:spcAft>
                        <a:buNone/>
                      </a:pPr>
                      <a:r>
                        <a:rPr lang="zh-CN" sz="1200" b="1"/>
                        <a:t>Variables</a:t>
                      </a:r>
                      <a:endParaRPr sz="12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200" b="1"/>
                        <a:t>Correlation</a:t>
                      </a:r>
                      <a:endParaRPr sz="1200" b="1"/>
                    </a:p>
                  </a:txBody>
                  <a:tcPr marL="91425" marR="91425" marT="91425" marB="91425" anchor="ctr">
                    <a:solidFill>
                      <a:schemeClr val="lt2"/>
                    </a:solidFill>
                  </a:tcPr>
                </a:tc>
                <a:extLst>
                  <a:ext uri="{0D108BD9-81ED-4DB2-BD59-A6C34878D82A}">
                    <a16:rowId xmlns:a16="http://schemas.microsoft.com/office/drawing/2014/main" val="10000"/>
                  </a:ext>
                </a:extLst>
              </a:tr>
              <a:tr h="613600">
                <a:tc>
                  <a:txBody>
                    <a:bodyPr/>
                    <a:lstStyle/>
                    <a:p>
                      <a:pPr marL="0" lvl="0" indent="0" algn="ctr" rtl="0">
                        <a:lnSpc>
                          <a:spcPct val="115000"/>
                        </a:lnSpc>
                        <a:spcBef>
                          <a:spcPts val="0"/>
                        </a:spcBef>
                        <a:spcAft>
                          <a:spcPts val="0"/>
                        </a:spcAft>
                        <a:buClr>
                          <a:schemeClr val="dk1"/>
                        </a:buClr>
                        <a:buSzPts val="1100"/>
                        <a:buFont typeface="Arial"/>
                        <a:buNone/>
                      </a:pPr>
                      <a:r>
                        <a:rPr lang="zh-CN" sz="1200"/>
                        <a:t>Tot_Bene_Day_Srvcs &amp; </a:t>
                      </a:r>
                      <a:endParaRPr sz="1200"/>
                    </a:p>
                    <a:p>
                      <a:pPr marL="0" lvl="0" indent="0" algn="ctr" rtl="0">
                        <a:lnSpc>
                          <a:spcPct val="115000"/>
                        </a:lnSpc>
                        <a:spcBef>
                          <a:spcPts val="0"/>
                        </a:spcBef>
                        <a:spcAft>
                          <a:spcPts val="0"/>
                        </a:spcAft>
                        <a:buClr>
                          <a:schemeClr val="dk1"/>
                        </a:buClr>
                        <a:buSzPts val="1100"/>
                        <a:buFont typeface="Arial"/>
                        <a:buNone/>
                      </a:pPr>
                      <a:r>
                        <a:rPr lang="zh-CN" sz="1200"/>
                        <a:t>Tot_Benes </a:t>
                      </a:r>
                      <a:endParaRPr sz="1200"/>
                    </a:p>
                  </a:txBody>
                  <a:tcPr marL="91425" marR="91425" marT="91425" marB="91425"/>
                </a:tc>
                <a:tc>
                  <a:txBody>
                    <a:bodyPr/>
                    <a:lstStyle/>
                    <a:p>
                      <a:pPr marL="0" lvl="0" indent="0" algn="ctr" rtl="0">
                        <a:spcBef>
                          <a:spcPts val="0"/>
                        </a:spcBef>
                        <a:spcAft>
                          <a:spcPts val="0"/>
                        </a:spcAft>
                        <a:buNone/>
                      </a:pPr>
                      <a:r>
                        <a:rPr lang="zh-CN" sz="1200"/>
                        <a:t>0.97</a:t>
                      </a:r>
                      <a:endParaRPr sz="1200"/>
                    </a:p>
                  </a:txBody>
                  <a:tcPr marL="91425" marR="91425" marT="91425" marB="91425" anchor="ctr"/>
                </a:tc>
                <a:extLst>
                  <a:ext uri="{0D108BD9-81ED-4DB2-BD59-A6C34878D82A}">
                    <a16:rowId xmlns:a16="http://schemas.microsoft.com/office/drawing/2014/main" val="10001"/>
                  </a:ext>
                </a:extLst>
              </a:tr>
              <a:tr h="657825">
                <a:tc>
                  <a:txBody>
                    <a:bodyPr/>
                    <a:lstStyle/>
                    <a:p>
                      <a:pPr marL="0" lvl="0" indent="0" algn="ctr" rtl="0">
                        <a:lnSpc>
                          <a:spcPct val="115000"/>
                        </a:lnSpc>
                        <a:spcBef>
                          <a:spcPts val="0"/>
                        </a:spcBef>
                        <a:spcAft>
                          <a:spcPts val="0"/>
                        </a:spcAft>
                        <a:buNone/>
                      </a:pPr>
                      <a:r>
                        <a:rPr lang="zh-CN" sz="1200"/>
                        <a:t>Avg_Mdcr_Alowd_Amt &amp;</a:t>
                      </a:r>
                      <a:br>
                        <a:rPr lang="zh-CN" sz="1200"/>
                      </a:br>
                      <a:r>
                        <a:rPr lang="zh-CN" sz="1200"/>
                        <a:t>Avg_Mdcr_Stdzd_Amt </a:t>
                      </a:r>
                      <a:endParaRPr sz="1200"/>
                    </a:p>
                  </a:txBody>
                  <a:tcPr marL="91425" marR="91425" marT="91425" marB="91425"/>
                </a:tc>
                <a:tc>
                  <a:txBody>
                    <a:bodyPr/>
                    <a:lstStyle/>
                    <a:p>
                      <a:pPr marL="0" lvl="0" indent="0" algn="ctr" rtl="0">
                        <a:spcBef>
                          <a:spcPts val="0"/>
                        </a:spcBef>
                        <a:spcAft>
                          <a:spcPts val="0"/>
                        </a:spcAft>
                        <a:buNone/>
                      </a:pPr>
                      <a:r>
                        <a:rPr lang="zh-CN" sz="1200"/>
                        <a:t>0.99</a:t>
                      </a:r>
                      <a:endParaRPr sz="1200"/>
                    </a:p>
                  </a:txBody>
                  <a:tcPr marL="91425" marR="91425" marT="91425" marB="91425" anchor="ctr"/>
                </a:tc>
                <a:extLst>
                  <a:ext uri="{0D108BD9-81ED-4DB2-BD59-A6C34878D82A}">
                    <a16:rowId xmlns:a16="http://schemas.microsoft.com/office/drawing/2014/main" val="10002"/>
                  </a:ext>
                </a:extLst>
              </a:tr>
              <a:tr h="613600">
                <a:tc>
                  <a:txBody>
                    <a:bodyPr/>
                    <a:lstStyle/>
                    <a:p>
                      <a:pPr marL="0" lvl="0" indent="0" algn="ctr" rtl="0">
                        <a:lnSpc>
                          <a:spcPct val="115000"/>
                        </a:lnSpc>
                        <a:spcBef>
                          <a:spcPts val="0"/>
                        </a:spcBef>
                        <a:spcAft>
                          <a:spcPts val="0"/>
                        </a:spcAft>
                        <a:buClr>
                          <a:schemeClr val="dk1"/>
                        </a:buClr>
                        <a:buSzPts val="1100"/>
                        <a:buFont typeface="Arial"/>
                        <a:buNone/>
                      </a:pPr>
                      <a:r>
                        <a:rPr lang="zh-CN" sz="1200"/>
                        <a:t>Avg_Mdcr_Pymt_Amt &amp;</a:t>
                      </a:r>
                      <a:br>
                        <a:rPr lang="zh-CN" sz="1200"/>
                      </a:br>
                      <a:r>
                        <a:rPr lang="zh-CN" sz="1200"/>
                        <a:t>Avg_Mdcr_Stdzd_Amt </a:t>
                      </a:r>
                      <a:endParaRPr sz="1200"/>
                    </a:p>
                  </a:txBody>
                  <a:tcPr marL="91425" marR="91425" marT="91425" marB="91425"/>
                </a:tc>
                <a:tc>
                  <a:txBody>
                    <a:bodyPr/>
                    <a:lstStyle/>
                    <a:p>
                      <a:pPr marL="0" lvl="0" indent="0" algn="ctr" rtl="0">
                        <a:spcBef>
                          <a:spcPts val="0"/>
                        </a:spcBef>
                        <a:spcAft>
                          <a:spcPts val="0"/>
                        </a:spcAft>
                        <a:buNone/>
                      </a:pPr>
                      <a:r>
                        <a:rPr lang="zh-CN" sz="1200"/>
                        <a:t>0.99</a:t>
                      </a:r>
                      <a:endParaRPr sz="1200"/>
                    </a:p>
                  </a:txBody>
                  <a:tcPr marL="91425" marR="91425" marT="91425" marB="91425" anchor="ctr"/>
                </a:tc>
                <a:extLst>
                  <a:ext uri="{0D108BD9-81ED-4DB2-BD59-A6C34878D82A}">
                    <a16:rowId xmlns:a16="http://schemas.microsoft.com/office/drawing/2014/main" val="10003"/>
                  </a:ext>
                </a:extLst>
              </a:tr>
              <a:tr h="603975">
                <a:tc>
                  <a:txBody>
                    <a:bodyPr/>
                    <a:lstStyle/>
                    <a:p>
                      <a:pPr marL="0" lvl="0" indent="0" algn="ctr" rtl="0">
                        <a:lnSpc>
                          <a:spcPct val="115000"/>
                        </a:lnSpc>
                        <a:spcBef>
                          <a:spcPts val="0"/>
                        </a:spcBef>
                        <a:spcAft>
                          <a:spcPts val="0"/>
                        </a:spcAft>
                        <a:buNone/>
                      </a:pPr>
                      <a:r>
                        <a:rPr lang="zh-CN" sz="1200">
                          <a:solidFill>
                            <a:schemeClr val="dk1"/>
                          </a:solidFill>
                        </a:rPr>
                        <a:t>Avg_Mdcr_Pymt_Amt &amp;</a:t>
                      </a:r>
                      <a:endParaRPr sz="1200">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zh-CN" sz="1200">
                          <a:solidFill>
                            <a:schemeClr val="dk1"/>
                          </a:solidFill>
                        </a:rPr>
                        <a:t>Avg_Mdcr_Alowd_Amt</a:t>
                      </a:r>
                      <a:endParaRPr sz="1200">
                        <a:solidFill>
                          <a:schemeClr val="dk1"/>
                        </a:solidFill>
                      </a:endParaRPr>
                    </a:p>
                  </a:txBody>
                  <a:tcPr marL="91425" marR="91425" marT="91425" marB="91425"/>
                </a:tc>
                <a:tc>
                  <a:txBody>
                    <a:bodyPr/>
                    <a:lstStyle/>
                    <a:p>
                      <a:pPr marL="0" lvl="0" indent="0" algn="ctr" rtl="0">
                        <a:spcBef>
                          <a:spcPts val="0"/>
                        </a:spcBef>
                        <a:spcAft>
                          <a:spcPts val="0"/>
                        </a:spcAft>
                        <a:buNone/>
                      </a:pPr>
                      <a:r>
                        <a:rPr lang="zh-CN" sz="1200"/>
                        <a:t>1</a:t>
                      </a:r>
                      <a:endParaRPr sz="1200"/>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1"/>
          <p:cNvPicPr preferRelativeResize="0"/>
          <p:nvPr/>
        </p:nvPicPr>
        <p:blipFill>
          <a:blip r:embed="rId3">
            <a:alphaModFix/>
          </a:blip>
          <a:stretch>
            <a:fillRect/>
          </a:stretch>
        </p:blipFill>
        <p:spPr>
          <a:xfrm>
            <a:off x="69475" y="1259575"/>
            <a:ext cx="3000001" cy="2344225"/>
          </a:xfrm>
          <a:prstGeom prst="rect">
            <a:avLst/>
          </a:prstGeom>
          <a:noFill/>
          <a:ln>
            <a:noFill/>
          </a:ln>
        </p:spPr>
      </p:pic>
      <p:sp>
        <p:nvSpPr>
          <p:cNvPr id="180" name="Google Shape;180;p31"/>
          <p:cNvSpPr txBox="1"/>
          <p:nvPr/>
        </p:nvSpPr>
        <p:spPr>
          <a:xfrm>
            <a:off x="557725" y="4093875"/>
            <a:ext cx="2604900" cy="76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b="1">
                <a:solidFill>
                  <a:schemeClr val="dk1"/>
                </a:solidFill>
              </a:rPr>
              <a:t>Data Distribution</a:t>
            </a:r>
            <a:endParaRPr b="1">
              <a:solidFill>
                <a:schemeClr val="dk1"/>
              </a:solidFill>
            </a:endParaRPr>
          </a:p>
          <a:p>
            <a:pPr marL="0" lvl="0" indent="0" algn="l" rtl="0">
              <a:lnSpc>
                <a:spcPct val="90000"/>
              </a:lnSpc>
              <a:spcBef>
                <a:spcPts val="0"/>
              </a:spcBef>
              <a:spcAft>
                <a:spcPts val="0"/>
              </a:spcAft>
              <a:buNone/>
            </a:pPr>
            <a:endParaRPr>
              <a:solidFill>
                <a:schemeClr val="dk1"/>
              </a:solidFill>
            </a:endParaRPr>
          </a:p>
          <a:p>
            <a:pPr marL="457200" lvl="0" indent="-317500" algn="l" rtl="0">
              <a:lnSpc>
                <a:spcPct val="90000"/>
              </a:lnSpc>
              <a:spcBef>
                <a:spcPts val="0"/>
              </a:spcBef>
              <a:spcAft>
                <a:spcPts val="0"/>
              </a:spcAft>
              <a:buClr>
                <a:schemeClr val="dk1"/>
              </a:buClr>
              <a:buSzPts val="1400"/>
              <a:buChar char="-"/>
            </a:pPr>
            <a:r>
              <a:rPr lang="zh-CN">
                <a:solidFill>
                  <a:schemeClr val="dk1"/>
                </a:solidFill>
              </a:rPr>
              <a:t>Skewed to the right</a:t>
            </a:r>
            <a:endParaRPr sz="1600">
              <a:solidFill>
                <a:schemeClr val="dk1"/>
              </a:solidFill>
            </a:endParaRPr>
          </a:p>
        </p:txBody>
      </p:sp>
      <p:sp>
        <p:nvSpPr>
          <p:cNvPr id="181" name="Google Shape;181;p31"/>
          <p:cNvSpPr txBox="1"/>
          <p:nvPr/>
        </p:nvSpPr>
        <p:spPr>
          <a:xfrm>
            <a:off x="677175" y="168800"/>
            <a:ext cx="3508800" cy="9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3. Train Data Exploration</a:t>
            </a:r>
            <a:endParaRPr sz="2200" b="1">
              <a:solidFill>
                <a:schemeClr val="lt1"/>
              </a:solidFill>
            </a:endParaRPr>
          </a:p>
          <a:p>
            <a:pPr marL="0" lvl="0" indent="0" algn="l" rtl="0">
              <a:lnSpc>
                <a:spcPct val="115000"/>
              </a:lnSpc>
              <a:spcBef>
                <a:spcPts val="0"/>
              </a:spcBef>
              <a:spcAft>
                <a:spcPts val="0"/>
              </a:spcAft>
              <a:buNone/>
            </a:pPr>
            <a:r>
              <a:rPr lang="zh-CN" sz="2200">
                <a:solidFill>
                  <a:schemeClr val="lt1"/>
                </a:solidFill>
              </a:rPr>
              <a:t>    Data Distribution</a:t>
            </a:r>
            <a:endParaRPr sz="2200">
              <a:solidFill>
                <a:schemeClr val="lt1"/>
              </a:solidFill>
            </a:endParaRPr>
          </a:p>
        </p:txBody>
      </p:sp>
      <p:pic>
        <p:nvPicPr>
          <p:cNvPr id="182" name="Google Shape;182;p31"/>
          <p:cNvPicPr preferRelativeResize="0"/>
          <p:nvPr/>
        </p:nvPicPr>
        <p:blipFill>
          <a:blip r:embed="rId4">
            <a:alphaModFix/>
          </a:blip>
          <a:stretch>
            <a:fillRect/>
          </a:stretch>
        </p:blipFill>
        <p:spPr>
          <a:xfrm>
            <a:off x="3134850" y="1245888"/>
            <a:ext cx="2782601" cy="2371599"/>
          </a:xfrm>
          <a:prstGeom prst="rect">
            <a:avLst/>
          </a:prstGeom>
          <a:noFill/>
          <a:ln>
            <a:noFill/>
          </a:ln>
        </p:spPr>
      </p:pic>
      <p:pic>
        <p:nvPicPr>
          <p:cNvPr id="183" name="Google Shape;183;p31"/>
          <p:cNvPicPr preferRelativeResize="0"/>
          <p:nvPr/>
        </p:nvPicPr>
        <p:blipFill>
          <a:blip r:embed="rId5">
            <a:alphaModFix/>
          </a:blip>
          <a:stretch>
            <a:fillRect/>
          </a:stretch>
        </p:blipFill>
        <p:spPr>
          <a:xfrm>
            <a:off x="5982825" y="1305425"/>
            <a:ext cx="3161174" cy="2312051"/>
          </a:xfrm>
          <a:prstGeom prst="rect">
            <a:avLst/>
          </a:prstGeom>
          <a:noFill/>
          <a:ln>
            <a:noFill/>
          </a:ln>
        </p:spPr>
      </p:pic>
      <p:sp>
        <p:nvSpPr>
          <p:cNvPr id="184" name="Google Shape;184;p31"/>
          <p:cNvSpPr txBox="1"/>
          <p:nvPr/>
        </p:nvSpPr>
        <p:spPr>
          <a:xfrm>
            <a:off x="3624250" y="4093875"/>
            <a:ext cx="2063400" cy="76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zh-CN" b="1">
                <a:solidFill>
                  <a:schemeClr val="dk1"/>
                </a:solidFill>
              </a:rPr>
              <a:t>Definition of Outlier:</a:t>
            </a:r>
            <a:endParaRPr b="1">
              <a:solidFill>
                <a:schemeClr val="dk1"/>
              </a:solidFill>
            </a:endParaRPr>
          </a:p>
          <a:p>
            <a:pPr marL="0" marR="0" lvl="0" indent="0" algn="l" rtl="0">
              <a:lnSpc>
                <a:spcPct val="90000"/>
              </a:lnSpc>
              <a:spcBef>
                <a:spcPts val="0"/>
              </a:spcBef>
              <a:spcAft>
                <a:spcPts val="0"/>
              </a:spcAft>
              <a:buNone/>
            </a:pPr>
            <a:endParaRPr>
              <a:solidFill>
                <a:schemeClr val="dk1"/>
              </a:solidFill>
            </a:endParaRPr>
          </a:p>
          <a:p>
            <a:pPr marL="0" marR="0" lvl="0" indent="457200" algn="l" rtl="0">
              <a:lnSpc>
                <a:spcPct val="90000"/>
              </a:lnSpc>
              <a:spcBef>
                <a:spcPts val="0"/>
              </a:spcBef>
              <a:spcAft>
                <a:spcPts val="0"/>
              </a:spcAft>
              <a:buNone/>
            </a:pPr>
            <a:r>
              <a:rPr lang="zh-CN">
                <a:solidFill>
                  <a:schemeClr val="dk1"/>
                </a:solidFill>
              </a:rPr>
              <a:t>|z-score| &gt; 3</a:t>
            </a:r>
            <a:endParaRPr>
              <a:solidFill>
                <a:schemeClr val="dk1"/>
              </a:solidFill>
            </a:endParaRPr>
          </a:p>
        </p:txBody>
      </p:sp>
      <p:sp>
        <p:nvSpPr>
          <p:cNvPr id="185" name="Google Shape;185;p31"/>
          <p:cNvSpPr txBox="1"/>
          <p:nvPr/>
        </p:nvSpPr>
        <p:spPr>
          <a:xfrm>
            <a:off x="5982863" y="4093875"/>
            <a:ext cx="31611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CN" b="1">
                <a:solidFill>
                  <a:schemeClr val="dk1"/>
                </a:solidFill>
              </a:rPr>
              <a:t>Extremely skewed to the right</a:t>
            </a:r>
            <a:endParaRPr b="1">
              <a:solidFill>
                <a:schemeClr val="dk1"/>
              </a:solidFill>
            </a:endParaRPr>
          </a:p>
          <a:p>
            <a:pPr marL="457200" lvl="0" indent="-317500" algn="l" rtl="0">
              <a:lnSpc>
                <a:spcPct val="150000"/>
              </a:lnSpc>
              <a:spcBef>
                <a:spcPts val="0"/>
              </a:spcBef>
              <a:spcAft>
                <a:spcPts val="0"/>
              </a:spcAft>
              <a:buClr>
                <a:schemeClr val="dk1"/>
              </a:buClr>
              <a:buSzPts val="1400"/>
              <a:buChar char="-"/>
            </a:pPr>
            <a:r>
              <a:rPr lang="zh-CN">
                <a:solidFill>
                  <a:schemeClr val="dk1"/>
                </a:solidFill>
              </a:rPr>
              <a:t>log-transformation can be needed for linear models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2"/>
          <p:cNvPicPr preferRelativeResize="0"/>
          <p:nvPr/>
        </p:nvPicPr>
        <p:blipFill>
          <a:blip r:embed="rId3">
            <a:alphaModFix/>
          </a:blip>
          <a:stretch>
            <a:fillRect/>
          </a:stretch>
        </p:blipFill>
        <p:spPr>
          <a:xfrm>
            <a:off x="541900" y="1778875"/>
            <a:ext cx="3430850" cy="2452750"/>
          </a:xfrm>
          <a:prstGeom prst="rect">
            <a:avLst/>
          </a:prstGeom>
          <a:noFill/>
          <a:ln>
            <a:noFill/>
          </a:ln>
        </p:spPr>
      </p:pic>
      <p:pic>
        <p:nvPicPr>
          <p:cNvPr id="191" name="Google Shape;191;p32"/>
          <p:cNvPicPr preferRelativeResize="0"/>
          <p:nvPr/>
        </p:nvPicPr>
        <p:blipFill>
          <a:blip r:embed="rId4">
            <a:alphaModFix/>
          </a:blip>
          <a:stretch>
            <a:fillRect/>
          </a:stretch>
        </p:blipFill>
        <p:spPr>
          <a:xfrm>
            <a:off x="4281800" y="2396125"/>
            <a:ext cx="4571999" cy="1021875"/>
          </a:xfrm>
          <a:prstGeom prst="rect">
            <a:avLst/>
          </a:prstGeom>
          <a:noFill/>
          <a:ln>
            <a:noFill/>
          </a:ln>
        </p:spPr>
      </p:pic>
      <p:sp>
        <p:nvSpPr>
          <p:cNvPr id="192" name="Google Shape;192;p32"/>
          <p:cNvSpPr txBox="1"/>
          <p:nvPr/>
        </p:nvSpPr>
        <p:spPr>
          <a:xfrm>
            <a:off x="455100" y="115475"/>
            <a:ext cx="6802800" cy="9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3. Train Data Exploration</a:t>
            </a:r>
            <a:endParaRPr sz="2200" b="1">
              <a:solidFill>
                <a:schemeClr val="lt1"/>
              </a:solidFill>
            </a:endParaRPr>
          </a:p>
          <a:p>
            <a:pPr marL="0" lvl="0" indent="0" algn="l" rtl="0">
              <a:lnSpc>
                <a:spcPct val="115000"/>
              </a:lnSpc>
              <a:spcBef>
                <a:spcPts val="0"/>
              </a:spcBef>
              <a:spcAft>
                <a:spcPts val="0"/>
              </a:spcAft>
              <a:buNone/>
            </a:pPr>
            <a:r>
              <a:rPr lang="zh-CN" sz="2000">
                <a:solidFill>
                  <a:schemeClr val="lt1"/>
                </a:solidFill>
              </a:rPr>
              <a:t>     Skeweness</a:t>
            </a:r>
            <a:r>
              <a:rPr lang="zh-CN" sz="2200">
                <a:solidFill>
                  <a:schemeClr val="lt1"/>
                </a:solidFill>
              </a:rPr>
              <a:t> </a:t>
            </a:r>
            <a:endParaRPr sz="22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3"/>
          <p:cNvPicPr preferRelativeResize="0"/>
          <p:nvPr/>
        </p:nvPicPr>
        <p:blipFill>
          <a:blip r:embed="rId3">
            <a:alphaModFix/>
          </a:blip>
          <a:stretch>
            <a:fillRect/>
          </a:stretch>
        </p:blipFill>
        <p:spPr>
          <a:xfrm>
            <a:off x="561025" y="1468325"/>
            <a:ext cx="3963326" cy="2491125"/>
          </a:xfrm>
          <a:prstGeom prst="rect">
            <a:avLst/>
          </a:prstGeom>
          <a:noFill/>
          <a:ln>
            <a:noFill/>
          </a:ln>
        </p:spPr>
      </p:pic>
      <p:pic>
        <p:nvPicPr>
          <p:cNvPr id="198" name="Google Shape;198;p33"/>
          <p:cNvPicPr preferRelativeResize="0"/>
          <p:nvPr/>
        </p:nvPicPr>
        <p:blipFill>
          <a:blip r:embed="rId4">
            <a:alphaModFix/>
          </a:blip>
          <a:stretch>
            <a:fillRect/>
          </a:stretch>
        </p:blipFill>
        <p:spPr>
          <a:xfrm>
            <a:off x="4878875" y="1395250"/>
            <a:ext cx="3791350" cy="2637275"/>
          </a:xfrm>
          <a:prstGeom prst="rect">
            <a:avLst/>
          </a:prstGeom>
          <a:noFill/>
          <a:ln>
            <a:noFill/>
          </a:ln>
        </p:spPr>
      </p:pic>
      <p:sp>
        <p:nvSpPr>
          <p:cNvPr id="199" name="Google Shape;199;p33"/>
          <p:cNvSpPr txBox="1"/>
          <p:nvPr/>
        </p:nvSpPr>
        <p:spPr>
          <a:xfrm>
            <a:off x="1496213" y="4222175"/>
            <a:ext cx="244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b="1"/>
              <a:t>Log_10 Transformation</a:t>
            </a:r>
            <a:endParaRPr b="1"/>
          </a:p>
        </p:txBody>
      </p:sp>
      <p:sp>
        <p:nvSpPr>
          <p:cNvPr id="200" name="Google Shape;200;p33"/>
          <p:cNvSpPr txBox="1"/>
          <p:nvPr/>
        </p:nvSpPr>
        <p:spPr>
          <a:xfrm>
            <a:off x="5468050" y="4222175"/>
            <a:ext cx="261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b="1"/>
              <a:t>Sqaure_root Transformation</a:t>
            </a:r>
            <a:endParaRPr b="1"/>
          </a:p>
        </p:txBody>
      </p:sp>
      <p:sp>
        <p:nvSpPr>
          <p:cNvPr id="201" name="Google Shape;201;p33"/>
          <p:cNvSpPr txBox="1"/>
          <p:nvPr/>
        </p:nvSpPr>
        <p:spPr>
          <a:xfrm>
            <a:off x="455100" y="115475"/>
            <a:ext cx="6802800" cy="16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3. Train Data Exploration</a:t>
            </a:r>
            <a:endParaRPr sz="2200" b="1">
              <a:solidFill>
                <a:schemeClr val="lt1"/>
              </a:solidFill>
            </a:endParaRPr>
          </a:p>
          <a:p>
            <a:pPr marL="0" lvl="0" indent="0" algn="l" rtl="0">
              <a:lnSpc>
                <a:spcPct val="115000"/>
              </a:lnSpc>
              <a:spcBef>
                <a:spcPts val="0"/>
              </a:spcBef>
              <a:spcAft>
                <a:spcPts val="0"/>
              </a:spcAft>
              <a:buNone/>
            </a:pPr>
            <a:r>
              <a:rPr lang="zh-CN" sz="2000">
                <a:solidFill>
                  <a:schemeClr val="lt1"/>
                </a:solidFill>
              </a:rPr>
              <a:t>     Log_10 / Square Root</a:t>
            </a:r>
            <a:r>
              <a:rPr lang="zh-CN" sz="2000">
                <a:solidFill>
                  <a:srgbClr val="3F3F3F"/>
                </a:solidFill>
              </a:rPr>
              <a:t> </a:t>
            </a:r>
            <a:r>
              <a:rPr lang="zh-CN" sz="2000">
                <a:solidFill>
                  <a:schemeClr val="lt1"/>
                </a:solidFill>
              </a:rPr>
              <a:t>Transformation</a:t>
            </a:r>
            <a:r>
              <a:rPr lang="zh-CN" sz="2000" b="1">
                <a:solidFill>
                  <a:schemeClr val="lt1"/>
                </a:solidFill>
              </a:rPr>
              <a:t> </a:t>
            </a:r>
            <a:endParaRPr sz="2000" b="1">
              <a:solidFill>
                <a:srgbClr val="3F3F3F"/>
              </a:solidFill>
            </a:endParaRPr>
          </a:p>
          <a:p>
            <a:pPr marL="0" lvl="0" indent="0" algn="l" rtl="0">
              <a:lnSpc>
                <a:spcPct val="90000"/>
              </a:lnSpc>
              <a:spcBef>
                <a:spcPts val="0"/>
              </a:spcBef>
              <a:spcAft>
                <a:spcPts val="0"/>
              </a:spcAft>
              <a:buClr>
                <a:schemeClr val="dk1"/>
              </a:buClr>
              <a:buSzPts val="1100"/>
              <a:buFont typeface="Arial"/>
              <a:buNone/>
            </a:pPr>
            <a:endParaRPr sz="3000" b="1">
              <a:solidFill>
                <a:srgbClr val="3F3F3F"/>
              </a:solidFill>
            </a:endParaRPr>
          </a:p>
          <a:p>
            <a:pPr marL="0" lvl="0" indent="457200" algn="l" rtl="0">
              <a:lnSpc>
                <a:spcPct val="115000"/>
              </a:lnSpc>
              <a:spcBef>
                <a:spcPts val="0"/>
              </a:spcBef>
              <a:spcAft>
                <a:spcPts val="0"/>
              </a:spcAft>
              <a:buNone/>
            </a:pPr>
            <a:r>
              <a:rPr lang="zh-CN" sz="2200">
                <a:solidFill>
                  <a:schemeClr val="lt1"/>
                </a:solidFill>
              </a:rPr>
              <a:t> </a:t>
            </a:r>
            <a:endParaRPr sz="22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4"/>
          <p:cNvPicPr preferRelativeResize="0"/>
          <p:nvPr/>
        </p:nvPicPr>
        <p:blipFill>
          <a:blip r:embed="rId3">
            <a:alphaModFix/>
          </a:blip>
          <a:stretch>
            <a:fillRect/>
          </a:stretch>
        </p:blipFill>
        <p:spPr>
          <a:xfrm>
            <a:off x="903200" y="2113024"/>
            <a:ext cx="2904891" cy="2801226"/>
          </a:xfrm>
          <a:prstGeom prst="rect">
            <a:avLst/>
          </a:prstGeom>
          <a:noFill/>
          <a:ln>
            <a:noFill/>
          </a:ln>
        </p:spPr>
      </p:pic>
      <p:pic>
        <p:nvPicPr>
          <p:cNvPr id="207" name="Google Shape;207;p34"/>
          <p:cNvPicPr preferRelativeResize="0"/>
          <p:nvPr/>
        </p:nvPicPr>
        <p:blipFill>
          <a:blip r:embed="rId4">
            <a:alphaModFix/>
          </a:blip>
          <a:stretch>
            <a:fillRect/>
          </a:stretch>
        </p:blipFill>
        <p:spPr>
          <a:xfrm>
            <a:off x="4756055" y="2113025"/>
            <a:ext cx="3183444" cy="2890825"/>
          </a:xfrm>
          <a:prstGeom prst="rect">
            <a:avLst/>
          </a:prstGeom>
          <a:noFill/>
          <a:ln>
            <a:noFill/>
          </a:ln>
        </p:spPr>
      </p:pic>
      <p:sp>
        <p:nvSpPr>
          <p:cNvPr id="208" name="Google Shape;208;p34"/>
          <p:cNvSpPr txBox="1"/>
          <p:nvPr/>
        </p:nvSpPr>
        <p:spPr>
          <a:xfrm>
            <a:off x="513175" y="144625"/>
            <a:ext cx="6802800" cy="88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3. Train Data Exploration</a:t>
            </a:r>
            <a:endParaRPr sz="2200" b="1">
              <a:solidFill>
                <a:schemeClr val="lt1"/>
              </a:solidFill>
            </a:endParaRPr>
          </a:p>
          <a:p>
            <a:pPr marL="0" lvl="0" indent="0" algn="l" rtl="0">
              <a:lnSpc>
                <a:spcPct val="115000"/>
              </a:lnSpc>
              <a:spcBef>
                <a:spcPts val="0"/>
              </a:spcBef>
              <a:spcAft>
                <a:spcPts val="0"/>
              </a:spcAft>
              <a:buNone/>
            </a:pPr>
            <a:r>
              <a:rPr lang="zh-CN" sz="2000">
                <a:solidFill>
                  <a:schemeClr val="lt1"/>
                </a:solidFill>
              </a:rPr>
              <a:t>     Over-Sampling &amp; SMOTE</a:t>
            </a:r>
            <a:endParaRPr sz="2200">
              <a:solidFill>
                <a:schemeClr val="lt1"/>
              </a:solidFill>
            </a:endParaRPr>
          </a:p>
        </p:txBody>
      </p:sp>
      <p:sp>
        <p:nvSpPr>
          <p:cNvPr id="209" name="Google Shape;209;p34"/>
          <p:cNvSpPr txBox="1"/>
          <p:nvPr/>
        </p:nvSpPr>
        <p:spPr>
          <a:xfrm>
            <a:off x="2080225" y="1222775"/>
            <a:ext cx="4788300" cy="800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zh-CN" sz="1600" b="1">
                <a:solidFill>
                  <a:schemeClr val="dk1"/>
                </a:solidFill>
                <a:highlight>
                  <a:schemeClr val="lt1"/>
                </a:highlight>
              </a:rPr>
              <a:t>Non-Fraud &amp; Fraud Label </a:t>
            </a:r>
            <a:endParaRPr sz="1600" b="1">
              <a:solidFill>
                <a:schemeClr val="dk1"/>
              </a:solidFill>
              <a:highlight>
                <a:schemeClr val="lt1"/>
              </a:highlight>
            </a:endParaRPr>
          </a:p>
          <a:p>
            <a:pPr marL="0" lvl="0" indent="0" algn="ctr" rtl="0">
              <a:lnSpc>
                <a:spcPct val="150000"/>
              </a:lnSpc>
              <a:spcBef>
                <a:spcPts val="0"/>
              </a:spcBef>
              <a:spcAft>
                <a:spcPts val="0"/>
              </a:spcAft>
              <a:buNone/>
            </a:pPr>
            <a:r>
              <a:rPr lang="zh-CN" sz="1600" b="1">
                <a:solidFill>
                  <a:schemeClr val="dk1"/>
                </a:solidFill>
                <a:highlight>
                  <a:schemeClr val="lt1"/>
                </a:highlight>
              </a:rPr>
              <a:t>Before Over-Sampling </a:t>
            </a:r>
            <a:endParaRPr sz="1600" b="1">
              <a:solidFill>
                <a:schemeClr val="dk1"/>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01700" y="159850"/>
            <a:ext cx="8340600" cy="883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F3F3F"/>
              </a:buClr>
              <a:buSzPts val="3000"/>
              <a:buFont typeface="Times New Roman"/>
              <a:buNone/>
            </a:pPr>
            <a:r>
              <a:rPr lang="zh-CN" sz="2200" dirty="0">
                <a:solidFill>
                  <a:schemeClr val="lt1"/>
                </a:solidFill>
              </a:rPr>
              <a:t>Contents</a:t>
            </a:r>
            <a:endParaRPr sz="2200" dirty="0">
              <a:solidFill>
                <a:schemeClr val="lt1"/>
              </a:solidFill>
            </a:endParaRPr>
          </a:p>
        </p:txBody>
      </p:sp>
      <p:sp>
        <p:nvSpPr>
          <p:cNvPr id="70" name="Google Shape;70;p16"/>
          <p:cNvSpPr txBox="1"/>
          <p:nvPr/>
        </p:nvSpPr>
        <p:spPr>
          <a:xfrm>
            <a:off x="6881400" y="1622825"/>
            <a:ext cx="234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 name="Google Shape;71;p16"/>
          <p:cNvPicPr preferRelativeResize="0"/>
          <p:nvPr/>
        </p:nvPicPr>
        <p:blipFill>
          <a:blip r:embed="rId3">
            <a:alphaModFix/>
          </a:blip>
          <a:stretch>
            <a:fillRect/>
          </a:stretch>
        </p:blipFill>
        <p:spPr>
          <a:xfrm>
            <a:off x="3416300" y="1268850"/>
            <a:ext cx="5665300" cy="3482724"/>
          </a:xfrm>
          <a:prstGeom prst="rect">
            <a:avLst/>
          </a:prstGeom>
          <a:noFill/>
          <a:ln>
            <a:noFill/>
          </a:ln>
        </p:spPr>
      </p:pic>
      <p:sp>
        <p:nvSpPr>
          <p:cNvPr id="72" name="Google Shape;72;p16"/>
          <p:cNvSpPr txBox="1"/>
          <p:nvPr/>
        </p:nvSpPr>
        <p:spPr>
          <a:xfrm>
            <a:off x="5063525" y="4751575"/>
            <a:ext cx="29679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zh-CN" sz="1000" b="1">
                <a:solidFill>
                  <a:schemeClr val="dk1"/>
                </a:solidFill>
              </a:rPr>
              <a:t>Working Flow Chart of the Project</a:t>
            </a:r>
            <a:endParaRPr sz="1000" b="1">
              <a:solidFill>
                <a:schemeClr val="dk1"/>
              </a:solidFill>
            </a:endParaRPr>
          </a:p>
        </p:txBody>
      </p:sp>
      <p:sp>
        <p:nvSpPr>
          <p:cNvPr id="73" name="Google Shape;73;p16"/>
          <p:cNvSpPr txBox="1">
            <a:spLocks noGrp="1"/>
          </p:cNvSpPr>
          <p:nvPr>
            <p:ph type="body" idx="1"/>
          </p:nvPr>
        </p:nvSpPr>
        <p:spPr>
          <a:xfrm>
            <a:off x="205700" y="1268850"/>
            <a:ext cx="4577100" cy="3746100"/>
          </a:xfrm>
          <a:prstGeom prst="rect">
            <a:avLst/>
          </a:prstGeom>
        </p:spPr>
        <p:txBody>
          <a:bodyPr spcFirstLastPara="1" wrap="square" lIns="68575" tIns="34275" rIns="68575" bIns="34275" anchor="t" anchorCtr="0">
            <a:noAutofit/>
          </a:bodyPr>
          <a:lstStyle/>
          <a:p>
            <a:pPr marL="457200" lvl="0" indent="-304800" algn="l" rtl="0">
              <a:spcBef>
                <a:spcPts val="0"/>
              </a:spcBef>
              <a:spcAft>
                <a:spcPts val="0"/>
              </a:spcAft>
              <a:buClr>
                <a:schemeClr val="dk1"/>
              </a:buClr>
              <a:buSzPts val="1200"/>
              <a:buAutoNum type="arabicPeriod"/>
            </a:pPr>
            <a:r>
              <a:rPr lang="zh-CN" sz="1200" b="1" dirty="0">
                <a:solidFill>
                  <a:schemeClr val="dk1"/>
                </a:solidFill>
              </a:rPr>
              <a:t>CRISP-DM &amp; Strawman Work Plan</a:t>
            </a:r>
            <a:endParaRPr sz="1200" b="1"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Business Understanding</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Assess Situation</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Data Mining Goals/Success Criteria</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Project Plan</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Initial Assessment of Tools and Techniques</a:t>
            </a:r>
            <a:endParaRPr sz="1200" dirty="0">
              <a:solidFill>
                <a:schemeClr val="dk1"/>
              </a:solidFill>
            </a:endParaRPr>
          </a:p>
          <a:p>
            <a:pPr marL="152400" lvl="0" indent="0" algn="l" rtl="0">
              <a:lnSpc>
                <a:spcPct val="100000"/>
              </a:lnSpc>
              <a:spcBef>
                <a:spcPts val="0"/>
              </a:spcBef>
              <a:spcAft>
                <a:spcPts val="0"/>
              </a:spcAft>
              <a:buClr>
                <a:schemeClr val="dk1"/>
              </a:buClr>
              <a:buSzPts val="1200"/>
            </a:pPr>
            <a:r>
              <a:rPr lang="en-US" altLang="zh-CN" sz="1200" b="1" dirty="0">
                <a:solidFill>
                  <a:schemeClr val="dk1"/>
                </a:solidFill>
              </a:rPr>
              <a:t>2.     </a:t>
            </a:r>
            <a:r>
              <a:rPr lang="zh-CN" sz="1200" b="1" dirty="0">
                <a:solidFill>
                  <a:schemeClr val="dk1"/>
                </a:solidFill>
              </a:rPr>
              <a:t>Data Preparation</a:t>
            </a:r>
            <a:endParaRPr sz="1200" b="1"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Data Selection</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Data Cleaning</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Data Construction</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Data Formation</a:t>
            </a:r>
            <a:endParaRPr sz="1200" dirty="0">
              <a:solidFill>
                <a:schemeClr val="dk1"/>
              </a:solidFill>
            </a:endParaRPr>
          </a:p>
          <a:p>
            <a:pPr marL="152400" lvl="0" indent="0" algn="l" rtl="0">
              <a:lnSpc>
                <a:spcPct val="100000"/>
              </a:lnSpc>
              <a:spcBef>
                <a:spcPts val="0"/>
              </a:spcBef>
              <a:spcAft>
                <a:spcPts val="0"/>
              </a:spcAft>
              <a:buClr>
                <a:schemeClr val="dk1"/>
              </a:buClr>
              <a:buSzPts val="1200"/>
            </a:pPr>
            <a:r>
              <a:rPr lang="en-US" altLang="zh-CN" sz="1200" b="1" dirty="0">
                <a:solidFill>
                  <a:schemeClr val="dk1"/>
                </a:solidFill>
              </a:rPr>
              <a:t>3.    </a:t>
            </a:r>
            <a:r>
              <a:rPr lang="zh-CN" sz="1200" b="1" dirty="0">
                <a:solidFill>
                  <a:schemeClr val="dk1"/>
                </a:solidFill>
              </a:rPr>
              <a:t>Train Data Exploration</a:t>
            </a:r>
            <a:endParaRPr sz="1200" b="1" dirty="0">
              <a:solidFill>
                <a:schemeClr val="dk1"/>
              </a:solidFill>
            </a:endParaRPr>
          </a:p>
          <a:p>
            <a:pPr marL="152400" lvl="0" indent="0" algn="l" rtl="0">
              <a:lnSpc>
                <a:spcPct val="100000"/>
              </a:lnSpc>
              <a:spcBef>
                <a:spcPts val="0"/>
              </a:spcBef>
              <a:spcAft>
                <a:spcPts val="0"/>
              </a:spcAft>
              <a:buClr>
                <a:schemeClr val="dk1"/>
              </a:buClr>
              <a:buSzPts val="1200"/>
            </a:pPr>
            <a:r>
              <a:rPr lang="en-US" altLang="zh-CN" sz="1200" b="1" dirty="0">
                <a:solidFill>
                  <a:schemeClr val="dk1"/>
                </a:solidFill>
              </a:rPr>
              <a:t>4.    </a:t>
            </a:r>
            <a:r>
              <a:rPr lang="zh-CN" sz="1200" b="1" dirty="0">
                <a:solidFill>
                  <a:schemeClr val="dk1"/>
                </a:solidFill>
              </a:rPr>
              <a:t>Modleing Techinques</a:t>
            </a:r>
            <a:endParaRPr sz="1200" b="1"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Logistic Model</a:t>
            </a:r>
            <a:endParaRPr sz="1200" dirty="0">
              <a:solidFill>
                <a:schemeClr val="dk1"/>
              </a:solidFill>
            </a:endParaRPr>
          </a:p>
          <a:p>
            <a:pPr marL="899999" marR="0"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Decision Tress Model</a:t>
            </a:r>
            <a:endParaRPr sz="1200" dirty="0">
              <a:solidFill>
                <a:schemeClr val="dk1"/>
              </a:solidFill>
            </a:endParaRPr>
          </a:p>
          <a:p>
            <a:pPr marL="899999" marR="0"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Random Forest Model</a:t>
            </a:r>
            <a:endParaRPr sz="1200" dirty="0">
              <a:solidFill>
                <a:schemeClr val="dk1"/>
              </a:solidFill>
            </a:endParaRPr>
          </a:p>
          <a:p>
            <a:pPr marL="899999" marR="0"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Explainable Boosting Machine (EBM)</a:t>
            </a:r>
            <a:endParaRPr sz="1200" dirty="0">
              <a:solidFill>
                <a:schemeClr val="dk1"/>
              </a:solidFill>
            </a:endParaRPr>
          </a:p>
          <a:p>
            <a:pPr marL="899999" lvl="0" indent="-304799" algn="l" rtl="0">
              <a:lnSpc>
                <a:spcPct val="100000"/>
              </a:lnSpc>
              <a:spcBef>
                <a:spcPts val="0"/>
              </a:spcBef>
              <a:spcAft>
                <a:spcPts val="0"/>
              </a:spcAft>
              <a:buClr>
                <a:schemeClr val="dk1"/>
              </a:buClr>
              <a:buSzPts val="1200"/>
              <a:buAutoNum type="arabicParenR"/>
            </a:pPr>
            <a:r>
              <a:rPr lang="zh-CN" sz="1200" dirty="0">
                <a:solidFill>
                  <a:schemeClr val="dk1"/>
                </a:solidFill>
              </a:rPr>
              <a:t>eXtreme Gradient Boosting(XGBoost)</a:t>
            </a:r>
            <a:endParaRPr sz="1200" dirty="0">
              <a:solidFill>
                <a:schemeClr val="dk1"/>
              </a:solidFill>
            </a:endParaRPr>
          </a:p>
          <a:p>
            <a:pPr marL="152400" lvl="0" indent="0" algn="l" rtl="0">
              <a:lnSpc>
                <a:spcPct val="100000"/>
              </a:lnSpc>
              <a:spcBef>
                <a:spcPts val="0"/>
              </a:spcBef>
              <a:spcAft>
                <a:spcPts val="0"/>
              </a:spcAft>
              <a:buClr>
                <a:schemeClr val="dk1"/>
              </a:buClr>
              <a:buSzPts val="1200"/>
            </a:pPr>
            <a:r>
              <a:rPr lang="en-US" altLang="zh-CN" sz="1200" b="1" dirty="0">
                <a:solidFill>
                  <a:schemeClr val="dk1"/>
                </a:solidFill>
              </a:rPr>
              <a:t>5.    </a:t>
            </a:r>
            <a:r>
              <a:rPr lang="zh-CN" sz="1200" b="1" dirty="0">
                <a:solidFill>
                  <a:schemeClr val="dk1"/>
                </a:solidFill>
              </a:rPr>
              <a:t>Model Evaluation &amp; Post Exploration</a:t>
            </a:r>
            <a:endParaRPr sz="1200" b="1" dirty="0">
              <a:solidFill>
                <a:schemeClr val="dk1"/>
              </a:solidFill>
            </a:endParaRPr>
          </a:p>
          <a:p>
            <a:pPr marL="152400" lvl="0" indent="0" algn="l" rtl="0">
              <a:lnSpc>
                <a:spcPct val="100000"/>
              </a:lnSpc>
              <a:spcBef>
                <a:spcPts val="0"/>
              </a:spcBef>
              <a:spcAft>
                <a:spcPts val="0"/>
              </a:spcAft>
              <a:buClr>
                <a:schemeClr val="dk1"/>
              </a:buClr>
              <a:buSzPts val="1200"/>
            </a:pPr>
            <a:r>
              <a:rPr lang="en-US" altLang="zh-CN" sz="1200" b="1" dirty="0">
                <a:solidFill>
                  <a:schemeClr val="dk1"/>
                </a:solidFill>
              </a:rPr>
              <a:t>6.    </a:t>
            </a:r>
            <a:r>
              <a:rPr lang="zh-CN" sz="1200" b="1" dirty="0">
                <a:solidFill>
                  <a:schemeClr val="dk1"/>
                </a:solidFill>
              </a:rPr>
              <a:t>Conclusion</a:t>
            </a:r>
            <a:endParaRPr sz="1200" b="1" dirty="0">
              <a:solidFill>
                <a:schemeClr val="dk1"/>
              </a:solidFill>
            </a:endParaRPr>
          </a:p>
          <a:p>
            <a:pPr marL="457200" lvl="0" indent="0" algn="l" rtl="0">
              <a:lnSpc>
                <a:spcPct val="100000"/>
              </a:lnSpc>
              <a:spcBef>
                <a:spcPts val="0"/>
              </a:spcBef>
              <a:spcAft>
                <a:spcPts val="0"/>
              </a:spcAft>
              <a:buNone/>
            </a:pPr>
            <a:endParaRPr sz="1200" b="1"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a:blip r:embed="rId3">
            <a:alphaModFix/>
          </a:blip>
          <a:stretch>
            <a:fillRect/>
          </a:stretch>
        </p:blipFill>
        <p:spPr>
          <a:xfrm>
            <a:off x="4801038" y="2107800"/>
            <a:ext cx="2998611" cy="2883300"/>
          </a:xfrm>
          <a:prstGeom prst="rect">
            <a:avLst/>
          </a:prstGeom>
          <a:noFill/>
          <a:ln>
            <a:noFill/>
          </a:ln>
        </p:spPr>
      </p:pic>
      <p:pic>
        <p:nvPicPr>
          <p:cNvPr id="215" name="Google Shape;215;p35"/>
          <p:cNvPicPr preferRelativeResize="0"/>
          <p:nvPr/>
        </p:nvPicPr>
        <p:blipFill>
          <a:blip r:embed="rId4">
            <a:alphaModFix/>
          </a:blip>
          <a:stretch>
            <a:fillRect/>
          </a:stretch>
        </p:blipFill>
        <p:spPr>
          <a:xfrm>
            <a:off x="857300" y="2107800"/>
            <a:ext cx="2959950" cy="2883300"/>
          </a:xfrm>
          <a:prstGeom prst="rect">
            <a:avLst/>
          </a:prstGeom>
          <a:noFill/>
          <a:ln>
            <a:noFill/>
          </a:ln>
        </p:spPr>
      </p:pic>
      <p:sp>
        <p:nvSpPr>
          <p:cNvPr id="216" name="Google Shape;216;p35"/>
          <p:cNvSpPr txBox="1"/>
          <p:nvPr/>
        </p:nvSpPr>
        <p:spPr>
          <a:xfrm>
            <a:off x="437350" y="152025"/>
            <a:ext cx="5549100" cy="88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3. Train Data Exploration</a:t>
            </a:r>
            <a:endParaRPr sz="2200" b="1">
              <a:solidFill>
                <a:schemeClr val="lt1"/>
              </a:solidFill>
            </a:endParaRPr>
          </a:p>
          <a:p>
            <a:pPr marL="0" lvl="0" indent="0" algn="l" rtl="0">
              <a:lnSpc>
                <a:spcPct val="115000"/>
              </a:lnSpc>
              <a:spcBef>
                <a:spcPts val="0"/>
              </a:spcBef>
              <a:spcAft>
                <a:spcPts val="0"/>
              </a:spcAft>
              <a:buNone/>
            </a:pPr>
            <a:r>
              <a:rPr lang="zh-CN" sz="2000">
                <a:solidFill>
                  <a:schemeClr val="lt1"/>
                </a:solidFill>
              </a:rPr>
              <a:t>    Over-Sampling &amp; SMOTE</a:t>
            </a:r>
            <a:endParaRPr sz="2200">
              <a:solidFill>
                <a:schemeClr val="lt1"/>
              </a:solidFill>
            </a:endParaRPr>
          </a:p>
        </p:txBody>
      </p:sp>
      <p:sp>
        <p:nvSpPr>
          <p:cNvPr id="217" name="Google Shape;217;p35"/>
          <p:cNvSpPr txBox="1"/>
          <p:nvPr/>
        </p:nvSpPr>
        <p:spPr>
          <a:xfrm>
            <a:off x="2190925" y="1189300"/>
            <a:ext cx="4677600" cy="800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zh-CN" sz="1600" b="1">
                <a:solidFill>
                  <a:schemeClr val="dk1"/>
                </a:solidFill>
                <a:highlight>
                  <a:schemeClr val="lt1"/>
                </a:highlight>
              </a:rPr>
              <a:t>Non-Fraud &amp; Fraud Label</a:t>
            </a:r>
            <a:endParaRPr sz="1600" b="1">
              <a:solidFill>
                <a:schemeClr val="dk1"/>
              </a:solidFill>
              <a:highlight>
                <a:schemeClr val="lt1"/>
              </a:highlight>
            </a:endParaRPr>
          </a:p>
          <a:p>
            <a:pPr marL="0" lvl="0" indent="0" algn="ctr" rtl="0">
              <a:lnSpc>
                <a:spcPct val="150000"/>
              </a:lnSpc>
              <a:spcBef>
                <a:spcPts val="0"/>
              </a:spcBef>
              <a:spcAft>
                <a:spcPts val="0"/>
              </a:spcAft>
              <a:buNone/>
            </a:pPr>
            <a:r>
              <a:rPr lang="zh-CN" sz="1600" b="1">
                <a:solidFill>
                  <a:schemeClr val="dk1"/>
                </a:solidFill>
                <a:highlight>
                  <a:schemeClr val="lt1"/>
                </a:highlight>
              </a:rPr>
              <a:t>After Over-Sampling</a:t>
            </a:r>
            <a:endParaRPr sz="1600" b="1">
              <a:solidFill>
                <a:schemeClr val="dk1"/>
              </a:solidFill>
              <a:highlight>
                <a:schemeClr val="lt1"/>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p:nvPr/>
        </p:nvSpPr>
        <p:spPr>
          <a:xfrm>
            <a:off x="342450" y="1125500"/>
            <a:ext cx="4307100" cy="4248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1800"/>
              </a:spcBef>
              <a:spcAft>
                <a:spcPts val="0"/>
              </a:spcAft>
              <a:buClr>
                <a:schemeClr val="dk1"/>
              </a:buClr>
              <a:buSzPts val="1400"/>
              <a:buFont typeface="Arial"/>
              <a:buAutoNum type="arabicParenR"/>
            </a:pPr>
            <a:r>
              <a:rPr lang="zh-CN" b="1" i="0" u="none" strike="noStrike" cap="none" dirty="0">
                <a:solidFill>
                  <a:schemeClr val="dk1"/>
                </a:solidFill>
                <a:latin typeface="Arial"/>
                <a:ea typeface="Arial"/>
                <a:cs typeface="Arial"/>
                <a:sym typeface="Arial"/>
              </a:rPr>
              <a:t>  Select Modeling Techniques</a:t>
            </a:r>
            <a:endParaRPr b="1" i="0" u="none" strike="noStrike" cap="none" dirty="0">
              <a:solidFill>
                <a:schemeClr val="dk1"/>
              </a:solidFill>
              <a:latin typeface="Arial"/>
              <a:ea typeface="Arial"/>
              <a:cs typeface="Arial"/>
              <a:sym typeface="Arial"/>
            </a:endParaRPr>
          </a:p>
          <a:p>
            <a:pPr marL="540000" marR="0" lvl="0" indent="-311148"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Modeling Technique </a:t>
            </a:r>
            <a:endParaRPr sz="1300" dirty="0">
              <a:solidFill>
                <a:schemeClr val="dk1"/>
              </a:solidFill>
            </a:endParaRPr>
          </a:p>
          <a:p>
            <a:pPr marL="457200" marR="0" lvl="0" indent="0" algn="l" rtl="0">
              <a:lnSpc>
                <a:spcPct val="115000"/>
              </a:lnSpc>
              <a:spcBef>
                <a:spcPts val="0"/>
              </a:spcBef>
              <a:spcAft>
                <a:spcPts val="0"/>
              </a:spcAft>
              <a:buNone/>
            </a:pPr>
            <a:r>
              <a:rPr lang="zh-CN" sz="1300">
                <a:solidFill>
                  <a:schemeClr val="dk1"/>
                </a:solidFill>
              </a:rPr>
              <a:t> -     </a:t>
            </a:r>
            <a:r>
              <a:rPr lang="zh-CN" sz="1300" dirty="0">
                <a:solidFill>
                  <a:schemeClr val="dk1"/>
                </a:solidFill>
              </a:rPr>
              <a:t>Logistic regression</a:t>
            </a:r>
            <a:endParaRPr sz="1300" dirty="0">
              <a:solidFill>
                <a:schemeClr val="dk1"/>
              </a:solidFill>
            </a:endParaRPr>
          </a:p>
          <a:p>
            <a:pPr marL="80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Random Forest</a:t>
            </a:r>
            <a:endParaRPr sz="1300" b="0" i="0" u="none" strike="noStrike" cap="none" dirty="0">
              <a:solidFill>
                <a:schemeClr val="dk1"/>
              </a:solidFill>
              <a:latin typeface="Arial"/>
              <a:ea typeface="Arial"/>
              <a:cs typeface="Arial"/>
              <a:sym typeface="Arial"/>
            </a:endParaRPr>
          </a:p>
          <a:p>
            <a:pPr marL="80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Decision Tree</a:t>
            </a:r>
            <a:endParaRPr sz="1300" b="0" i="0" u="none" strike="noStrike" cap="none" dirty="0">
              <a:solidFill>
                <a:schemeClr val="dk1"/>
              </a:solidFill>
              <a:latin typeface="Arial"/>
              <a:ea typeface="Arial"/>
              <a:cs typeface="Arial"/>
              <a:sym typeface="Arial"/>
            </a:endParaRPr>
          </a:p>
          <a:p>
            <a:pPr marL="809999" marR="0" lvl="0" indent="-311150" algn="l" rtl="0">
              <a:lnSpc>
                <a:spcPct val="115000"/>
              </a:lnSpc>
              <a:spcBef>
                <a:spcPts val="0"/>
              </a:spcBef>
              <a:spcAft>
                <a:spcPts val="0"/>
              </a:spcAft>
              <a:buClr>
                <a:schemeClr val="dk1"/>
              </a:buClr>
              <a:buSzPts val="1300"/>
              <a:buFont typeface="Arial"/>
              <a:buChar char="-"/>
            </a:pPr>
            <a:r>
              <a:rPr lang="zh-CN" sz="1300" dirty="0">
                <a:solidFill>
                  <a:srgbClr val="202124"/>
                </a:solidFill>
                <a:highlight>
                  <a:srgbClr val="FFFFFF"/>
                </a:highlight>
              </a:rPr>
              <a:t>eXtreme Gradient Boosting（</a:t>
            </a:r>
            <a:r>
              <a:rPr lang="zh-CN" sz="1300" dirty="0">
                <a:solidFill>
                  <a:schemeClr val="dk1"/>
                </a:solidFill>
              </a:rPr>
              <a:t>XGBoost）</a:t>
            </a:r>
            <a:endParaRPr sz="1300" b="0" i="0" u="none" strike="noStrike" cap="none" dirty="0">
              <a:solidFill>
                <a:schemeClr val="dk1"/>
              </a:solidFill>
              <a:latin typeface="Arial"/>
              <a:ea typeface="Arial"/>
              <a:cs typeface="Arial"/>
              <a:sym typeface="Arial"/>
            </a:endParaRPr>
          </a:p>
          <a:p>
            <a:pPr marL="80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Explainable Boosting Machine(EBM)</a:t>
            </a:r>
            <a:endParaRPr sz="1300" b="0" i="0" u="none" strike="noStrike" cap="none" dirty="0">
              <a:solidFill>
                <a:schemeClr val="dk1"/>
              </a:solidFill>
              <a:latin typeface="Arial"/>
              <a:ea typeface="Arial"/>
              <a:cs typeface="Arial"/>
              <a:sym typeface="Arial"/>
            </a:endParaRPr>
          </a:p>
          <a:p>
            <a:pPr marL="1371600" marR="0" lvl="0" indent="0" algn="l" rtl="0">
              <a:lnSpc>
                <a:spcPct val="115000"/>
              </a:lnSpc>
              <a:spcBef>
                <a:spcPts val="0"/>
              </a:spcBef>
              <a:spcAft>
                <a:spcPts val="0"/>
              </a:spcAft>
              <a:buClr>
                <a:schemeClr val="dk1"/>
              </a:buClr>
              <a:buSzPts val="1100"/>
              <a:buFont typeface="Arial"/>
              <a:buNone/>
            </a:pPr>
            <a:endParaRPr sz="1300" b="0" i="0" u="none" strike="noStrike" cap="none" dirty="0">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Modeling Assumption</a:t>
            </a:r>
            <a:endParaRPr sz="1300" b="0" i="0" u="none" strike="noStrike" cap="none" dirty="0">
              <a:solidFill>
                <a:schemeClr val="dk1"/>
              </a:solidFill>
              <a:latin typeface="Arial"/>
              <a:ea typeface="Arial"/>
              <a:cs typeface="Arial"/>
              <a:sym typeface="Arial"/>
            </a:endParaRPr>
          </a:p>
          <a:p>
            <a:pPr marL="80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The random errors have a constant standard deviation</a:t>
            </a:r>
            <a:endParaRPr sz="1300" b="0" i="0" u="none" strike="noStrike" cap="none" dirty="0">
              <a:solidFill>
                <a:schemeClr val="dk1"/>
              </a:solidFill>
              <a:latin typeface="Arial"/>
              <a:ea typeface="Arial"/>
              <a:cs typeface="Arial"/>
              <a:sym typeface="Arial"/>
            </a:endParaRPr>
          </a:p>
          <a:p>
            <a:pPr marL="80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The random errors follow a normal distribution</a:t>
            </a:r>
            <a:endParaRPr sz="1300" b="0" i="0" u="none" strike="noStrike" cap="none" dirty="0">
              <a:solidFill>
                <a:schemeClr val="dk1"/>
              </a:solidFill>
              <a:latin typeface="Arial"/>
              <a:ea typeface="Arial"/>
              <a:cs typeface="Arial"/>
              <a:sym typeface="Arial"/>
            </a:endParaRPr>
          </a:p>
          <a:p>
            <a:pPr marL="80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The data are randomly sampled from the process</a:t>
            </a:r>
            <a:endParaRPr sz="1300" b="0" i="0" u="none" strike="noStrike" cap="none" dirty="0">
              <a:solidFill>
                <a:schemeClr val="dk1"/>
              </a:solidFill>
              <a:latin typeface="Arial"/>
              <a:ea typeface="Arial"/>
              <a:cs typeface="Arial"/>
              <a:sym typeface="Arial"/>
            </a:endParaRPr>
          </a:p>
          <a:p>
            <a:pPr marL="1371600" marR="0" lvl="0" indent="0" algn="l" rtl="0">
              <a:lnSpc>
                <a:spcPct val="115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23" name="Google Shape;223;p36"/>
          <p:cNvSpPr txBox="1"/>
          <p:nvPr/>
        </p:nvSpPr>
        <p:spPr>
          <a:xfrm>
            <a:off x="4649550" y="1217750"/>
            <a:ext cx="3857700" cy="36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800"/>
              </a:spcBef>
              <a:spcAft>
                <a:spcPts val="0"/>
              </a:spcAft>
              <a:buClr>
                <a:srgbClr val="000000"/>
              </a:buClr>
              <a:buSzPts val="1300"/>
              <a:buFont typeface="Arial"/>
              <a:buNone/>
            </a:pPr>
            <a:r>
              <a:rPr lang="zh-CN" sz="1300" b="1" i="0" u="none" strike="noStrike" cap="none" dirty="0">
                <a:solidFill>
                  <a:schemeClr val="dk1"/>
                </a:solidFill>
                <a:latin typeface="Arial"/>
                <a:ea typeface="Arial"/>
                <a:cs typeface="Arial"/>
                <a:sym typeface="Arial"/>
              </a:rPr>
              <a:t>2)  </a:t>
            </a:r>
            <a:r>
              <a:rPr lang="zh-CN" sz="1300" b="0" i="0" u="none" strike="noStrike" cap="none" dirty="0">
                <a:solidFill>
                  <a:schemeClr val="dk1"/>
                </a:solidFill>
                <a:latin typeface="Arial"/>
                <a:ea typeface="Arial"/>
                <a:cs typeface="Arial"/>
                <a:sym typeface="Arial"/>
              </a:rPr>
              <a:t>     </a:t>
            </a:r>
            <a:r>
              <a:rPr lang="zh-CN" b="1" i="0" u="none" strike="noStrike" cap="none" dirty="0">
                <a:solidFill>
                  <a:schemeClr val="dk1"/>
                </a:solidFill>
                <a:latin typeface="Arial"/>
                <a:ea typeface="Arial"/>
                <a:cs typeface="Arial"/>
                <a:sym typeface="Arial"/>
              </a:rPr>
              <a:t> Generate Test Design</a:t>
            </a:r>
            <a:endParaRPr b="1" i="0" u="none" strike="noStrike" cap="none" dirty="0">
              <a:solidFill>
                <a:schemeClr val="dk1"/>
              </a:solidFill>
              <a:latin typeface="Arial"/>
              <a:ea typeface="Arial"/>
              <a:cs typeface="Arial"/>
              <a:sym typeface="Arial"/>
            </a:endParaRPr>
          </a:p>
          <a:p>
            <a:pPr marL="457200" marR="0" lvl="0" indent="-311150" algn="l" rtl="0">
              <a:lnSpc>
                <a:spcPct val="100000"/>
              </a:lnSpc>
              <a:spcBef>
                <a:spcPts val="60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Splitting the whole dataset into train and test sets with 8:2 ratio</a:t>
            </a:r>
            <a:endParaRPr sz="1300" dirty="0">
              <a:solidFill>
                <a:schemeClr val="dk1"/>
              </a:solidFill>
            </a:endParaRPr>
          </a:p>
          <a:p>
            <a:pPr marL="719999" marR="0" lvl="0" indent="-311150" algn="l" rtl="0">
              <a:lnSpc>
                <a:spcPct val="115000"/>
              </a:lnSpc>
              <a:spcBef>
                <a:spcPts val="0"/>
              </a:spcBef>
              <a:spcAft>
                <a:spcPts val="0"/>
              </a:spcAft>
              <a:buClr>
                <a:schemeClr val="dk1"/>
              </a:buClr>
              <a:buSzPts val="1300"/>
              <a:buFont typeface="Arial"/>
              <a:buChar char="-"/>
            </a:pPr>
            <a:r>
              <a:rPr lang="zh-CN" sz="1300" b="0" i="0" u="none" strike="noStrike" cap="none" dirty="0">
                <a:solidFill>
                  <a:schemeClr val="dk1"/>
                </a:solidFill>
                <a:latin typeface="Arial"/>
                <a:ea typeface="Arial"/>
                <a:cs typeface="Arial"/>
                <a:sym typeface="Arial"/>
              </a:rPr>
              <a:t>Using a stratified random sampling technique to evenly assign the fraud cases to train and test sets.</a:t>
            </a:r>
            <a:endParaRPr sz="1300" b="0" i="0" u="none" strike="noStrike" cap="none" dirty="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zh-CN" sz="1300" dirty="0">
                <a:solidFill>
                  <a:schemeClr val="dk1"/>
                </a:solidFill>
              </a:rPr>
              <a:t>Evaluation Metrics</a:t>
            </a:r>
            <a:endParaRPr sz="1300" dirty="0">
              <a:solidFill>
                <a:schemeClr val="dk1"/>
              </a:solidFill>
            </a:endParaRPr>
          </a:p>
          <a:p>
            <a:pPr marL="914400" lvl="0" indent="-311150" algn="l" rtl="0">
              <a:lnSpc>
                <a:spcPct val="115000"/>
              </a:lnSpc>
              <a:spcBef>
                <a:spcPts val="0"/>
              </a:spcBef>
              <a:spcAft>
                <a:spcPts val="0"/>
              </a:spcAft>
              <a:buClr>
                <a:schemeClr val="dk1"/>
              </a:buClr>
              <a:buSzPts val="1300"/>
              <a:buChar char="-"/>
            </a:pPr>
            <a:r>
              <a:rPr lang="zh-CN" sz="1300" dirty="0">
                <a:solidFill>
                  <a:schemeClr val="dk1"/>
                </a:solidFill>
              </a:rPr>
              <a:t>Accuracy</a:t>
            </a:r>
            <a:endParaRPr sz="1300" dirty="0">
              <a:solidFill>
                <a:schemeClr val="dk1"/>
              </a:solidFill>
            </a:endParaRPr>
          </a:p>
          <a:p>
            <a:pPr marL="914400" lvl="0" indent="-311150" algn="l" rtl="0">
              <a:lnSpc>
                <a:spcPct val="115000"/>
              </a:lnSpc>
              <a:spcBef>
                <a:spcPts val="0"/>
              </a:spcBef>
              <a:spcAft>
                <a:spcPts val="0"/>
              </a:spcAft>
              <a:buClr>
                <a:srgbClr val="FF0000"/>
              </a:buClr>
              <a:buSzPts val="1300"/>
              <a:buChar char="-"/>
            </a:pPr>
            <a:r>
              <a:rPr lang="zh-CN" sz="1300" dirty="0">
                <a:solidFill>
                  <a:srgbClr val="FF0000"/>
                </a:solidFill>
              </a:rPr>
              <a:t>AUC</a:t>
            </a:r>
            <a:endParaRPr sz="1300" dirty="0">
              <a:solidFill>
                <a:srgbClr val="FF0000"/>
              </a:solidFill>
            </a:endParaRPr>
          </a:p>
          <a:p>
            <a:pPr marL="914400" lvl="0" indent="-311150" algn="l" rtl="0">
              <a:lnSpc>
                <a:spcPct val="115000"/>
              </a:lnSpc>
              <a:spcBef>
                <a:spcPts val="0"/>
              </a:spcBef>
              <a:spcAft>
                <a:spcPts val="0"/>
              </a:spcAft>
              <a:buClr>
                <a:srgbClr val="FF0000"/>
              </a:buClr>
              <a:buSzPts val="1300"/>
              <a:buChar char="-"/>
            </a:pPr>
            <a:r>
              <a:rPr lang="zh-CN" sz="1300" dirty="0">
                <a:solidFill>
                  <a:srgbClr val="FF0000"/>
                </a:solidFill>
              </a:rPr>
              <a:t>F1-score</a:t>
            </a:r>
            <a:endParaRPr sz="1300" dirty="0">
              <a:solidFill>
                <a:srgbClr val="FF0000"/>
              </a:solidFill>
            </a:endParaRPr>
          </a:p>
          <a:p>
            <a:pPr marL="914400" lvl="0" indent="-311150" algn="l" rtl="0">
              <a:lnSpc>
                <a:spcPct val="115000"/>
              </a:lnSpc>
              <a:spcBef>
                <a:spcPts val="0"/>
              </a:spcBef>
              <a:spcAft>
                <a:spcPts val="0"/>
              </a:spcAft>
              <a:buClr>
                <a:schemeClr val="dk1"/>
              </a:buClr>
              <a:buSzPts val="1300"/>
              <a:buChar char="-"/>
            </a:pPr>
            <a:r>
              <a:rPr lang="zh-CN" sz="1300" dirty="0">
                <a:solidFill>
                  <a:schemeClr val="dk1"/>
                </a:solidFill>
              </a:rPr>
              <a:t>Logloss</a:t>
            </a:r>
            <a:endParaRPr sz="1300" dirty="0">
              <a:solidFill>
                <a:schemeClr val="dk1"/>
              </a:solidFill>
            </a:endParaRPr>
          </a:p>
          <a:p>
            <a:pPr marL="914400" lvl="0" indent="-311150" algn="l" rtl="0">
              <a:lnSpc>
                <a:spcPct val="115000"/>
              </a:lnSpc>
              <a:spcBef>
                <a:spcPts val="0"/>
              </a:spcBef>
              <a:spcAft>
                <a:spcPts val="0"/>
              </a:spcAft>
              <a:buClr>
                <a:schemeClr val="dk1"/>
              </a:buClr>
              <a:buSzPts val="1300"/>
              <a:buChar char="-"/>
            </a:pPr>
            <a:r>
              <a:rPr lang="zh-CN" sz="1300" dirty="0">
                <a:solidFill>
                  <a:schemeClr val="dk1"/>
                </a:solidFill>
              </a:rPr>
              <a:t>MSE</a:t>
            </a:r>
            <a:endParaRPr sz="1300" dirty="0">
              <a:solidFill>
                <a:schemeClr val="dk1"/>
              </a:solidFill>
            </a:endParaRPr>
          </a:p>
        </p:txBody>
      </p:sp>
      <p:sp>
        <p:nvSpPr>
          <p:cNvPr id="224" name="Google Shape;224;p36"/>
          <p:cNvSpPr txBox="1"/>
          <p:nvPr/>
        </p:nvSpPr>
        <p:spPr>
          <a:xfrm>
            <a:off x="464850" y="317050"/>
            <a:ext cx="6802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2200" b="1">
                <a:solidFill>
                  <a:schemeClr val="lt1"/>
                </a:solidFill>
              </a:rPr>
              <a:t>4. Modeling Techique</a:t>
            </a:r>
            <a:endParaRPr sz="2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Logistic Regression (Continuous Variables)</a:t>
            </a:r>
            <a:endParaRPr sz="2000" b="0">
              <a:solidFill>
                <a:schemeClr val="lt1"/>
              </a:solidFill>
            </a:endParaRPr>
          </a:p>
        </p:txBody>
      </p:sp>
      <p:graphicFrame>
        <p:nvGraphicFramePr>
          <p:cNvPr id="230" name="Google Shape;230;p37"/>
          <p:cNvGraphicFramePr/>
          <p:nvPr/>
        </p:nvGraphicFramePr>
        <p:xfrm>
          <a:off x="929850" y="1588975"/>
          <a:ext cx="7284300" cy="1106745"/>
        </p:xfrm>
        <a:graphic>
          <a:graphicData uri="http://schemas.openxmlformats.org/drawingml/2006/table">
            <a:tbl>
              <a:tblPr>
                <a:noFill/>
                <a:tableStyleId>{BF21FBC5-9F19-4A37-B5EB-3A1BFDAE0410}</a:tableStyleId>
              </a:tblPr>
              <a:tblGrid>
                <a:gridCol w="1011375">
                  <a:extLst>
                    <a:ext uri="{9D8B030D-6E8A-4147-A177-3AD203B41FA5}">
                      <a16:colId xmlns:a16="http://schemas.microsoft.com/office/drawing/2014/main" val="20000"/>
                    </a:ext>
                  </a:extLst>
                </a:gridCol>
                <a:gridCol w="1416725">
                  <a:extLst>
                    <a:ext uri="{9D8B030D-6E8A-4147-A177-3AD203B41FA5}">
                      <a16:colId xmlns:a16="http://schemas.microsoft.com/office/drawing/2014/main" val="20001"/>
                    </a:ext>
                  </a:extLst>
                </a:gridCol>
                <a:gridCol w="1214050">
                  <a:extLst>
                    <a:ext uri="{9D8B030D-6E8A-4147-A177-3AD203B41FA5}">
                      <a16:colId xmlns:a16="http://schemas.microsoft.com/office/drawing/2014/main" val="20002"/>
                    </a:ext>
                  </a:extLst>
                </a:gridCol>
                <a:gridCol w="1214050">
                  <a:extLst>
                    <a:ext uri="{9D8B030D-6E8A-4147-A177-3AD203B41FA5}">
                      <a16:colId xmlns:a16="http://schemas.microsoft.com/office/drawing/2014/main" val="20003"/>
                    </a:ext>
                  </a:extLst>
                </a:gridCol>
                <a:gridCol w="1214050">
                  <a:extLst>
                    <a:ext uri="{9D8B030D-6E8A-4147-A177-3AD203B41FA5}">
                      <a16:colId xmlns:a16="http://schemas.microsoft.com/office/drawing/2014/main" val="20004"/>
                    </a:ext>
                  </a:extLst>
                </a:gridCol>
                <a:gridCol w="1214050">
                  <a:extLst>
                    <a:ext uri="{9D8B030D-6E8A-4147-A177-3AD203B41FA5}">
                      <a16:colId xmlns:a16="http://schemas.microsoft.com/office/drawing/2014/main" val="20005"/>
                    </a:ext>
                  </a:extLst>
                </a:gridCol>
              </a:tblGrid>
              <a:tr h="527125">
                <a:tc>
                  <a:txBody>
                    <a:bodyPr/>
                    <a:lstStyle/>
                    <a:p>
                      <a:pPr marL="0" lvl="0" indent="0" algn="l" rtl="0">
                        <a:spcBef>
                          <a:spcPts val="0"/>
                        </a:spcBef>
                        <a:spcAft>
                          <a:spcPts val="0"/>
                        </a:spcAft>
                        <a:buNone/>
                      </a:pPr>
                      <a:r>
                        <a:rPr lang="zh-CN" sz="1200"/>
                        <a:t>Intercept</a:t>
                      </a:r>
                      <a:endParaRPr sz="1200"/>
                    </a:p>
                  </a:txBody>
                  <a:tcPr marL="91425" marR="91425" marT="91425" marB="91425">
                    <a:solidFill>
                      <a:srgbClr val="D0CECE"/>
                    </a:solidFill>
                  </a:tcPr>
                </a:tc>
                <a:tc>
                  <a:txBody>
                    <a:bodyPr/>
                    <a:lstStyle/>
                    <a:p>
                      <a:pPr marL="0" lvl="0" indent="0" algn="l" rtl="0">
                        <a:spcBef>
                          <a:spcPts val="0"/>
                        </a:spcBef>
                        <a:spcAft>
                          <a:spcPts val="0"/>
                        </a:spcAft>
                        <a:buNone/>
                      </a:pPr>
                      <a:r>
                        <a:rPr lang="zh-CN" sz="1200"/>
                        <a:t>Tot_Benes</a:t>
                      </a:r>
                      <a:endParaRPr sz="1200"/>
                    </a:p>
                    <a:p>
                      <a:pPr marL="0" lvl="0" indent="0" algn="l" rtl="0">
                        <a:spcBef>
                          <a:spcPts val="0"/>
                        </a:spcBef>
                        <a:spcAft>
                          <a:spcPts val="0"/>
                        </a:spcAft>
                        <a:buNone/>
                      </a:pPr>
                      <a:r>
                        <a:rPr lang="zh-CN" sz="1200"/>
                        <a:t>(coefficient)</a:t>
                      </a:r>
                      <a:endParaRPr sz="1200"/>
                    </a:p>
                  </a:txBody>
                  <a:tcPr marL="91425" marR="91425" marT="91425" marB="91425">
                    <a:solidFill>
                      <a:srgbClr val="D0CECE"/>
                    </a:solidFill>
                  </a:tcPr>
                </a:tc>
                <a:tc>
                  <a:txBody>
                    <a:bodyPr/>
                    <a:lstStyle/>
                    <a:p>
                      <a:pPr marL="0" lvl="0" indent="0" algn="l" rtl="0">
                        <a:spcBef>
                          <a:spcPts val="0"/>
                        </a:spcBef>
                        <a:spcAft>
                          <a:spcPts val="0"/>
                        </a:spcAft>
                        <a:buNone/>
                      </a:pPr>
                      <a:r>
                        <a:rPr lang="zh-CN" sz="1200"/>
                        <a:t>Tot_Srvcs</a:t>
                      </a:r>
                      <a:endParaRPr sz="1200"/>
                    </a:p>
                    <a:p>
                      <a:pPr marL="0" lvl="0" indent="0" algn="l" rtl="0">
                        <a:spcBef>
                          <a:spcPts val="0"/>
                        </a:spcBef>
                        <a:spcAft>
                          <a:spcPts val="0"/>
                        </a:spcAft>
                        <a:buClr>
                          <a:schemeClr val="dk1"/>
                        </a:buClr>
                        <a:buSzPts val="1100"/>
                        <a:buFont typeface="Arial"/>
                        <a:buNone/>
                      </a:pPr>
                      <a:r>
                        <a:rPr lang="zh-CN" sz="1200">
                          <a:solidFill>
                            <a:schemeClr val="dk1"/>
                          </a:solidFill>
                        </a:rPr>
                        <a:t>(coefficient)</a:t>
                      </a:r>
                      <a:endParaRPr sz="1200"/>
                    </a:p>
                  </a:txBody>
                  <a:tcPr marL="91425" marR="91425" marT="91425" marB="91425">
                    <a:solidFill>
                      <a:srgbClr val="D0CECE"/>
                    </a:solidFill>
                  </a:tcPr>
                </a:tc>
                <a:tc>
                  <a:txBody>
                    <a:bodyPr/>
                    <a:lstStyle/>
                    <a:p>
                      <a:pPr marL="0" lvl="0" indent="0" algn="l" rtl="0">
                        <a:spcBef>
                          <a:spcPts val="0"/>
                        </a:spcBef>
                        <a:spcAft>
                          <a:spcPts val="0"/>
                        </a:spcAft>
                        <a:buNone/>
                      </a:pPr>
                      <a:r>
                        <a:rPr lang="zh-CN" sz="1200"/>
                        <a:t>Tot_Bene_Day_Srvcs</a:t>
                      </a:r>
                      <a:endParaRPr sz="1200"/>
                    </a:p>
                    <a:p>
                      <a:pPr marL="0" lvl="0" indent="0" algn="l" rtl="0">
                        <a:spcBef>
                          <a:spcPts val="0"/>
                        </a:spcBef>
                        <a:spcAft>
                          <a:spcPts val="0"/>
                        </a:spcAft>
                        <a:buClr>
                          <a:schemeClr val="dk1"/>
                        </a:buClr>
                        <a:buSzPts val="1100"/>
                        <a:buFont typeface="Arial"/>
                        <a:buNone/>
                      </a:pPr>
                      <a:r>
                        <a:rPr lang="zh-CN" sz="1200">
                          <a:solidFill>
                            <a:schemeClr val="dk1"/>
                          </a:solidFill>
                        </a:rPr>
                        <a:t>(coefficient)</a:t>
                      </a:r>
                      <a:endParaRPr sz="1200"/>
                    </a:p>
                  </a:txBody>
                  <a:tcPr marL="91425" marR="91425" marT="91425" marB="91425">
                    <a:solidFill>
                      <a:srgbClr val="D0CECE"/>
                    </a:solidFill>
                  </a:tcPr>
                </a:tc>
                <a:tc>
                  <a:txBody>
                    <a:bodyPr/>
                    <a:lstStyle/>
                    <a:p>
                      <a:pPr marL="0" lvl="0" indent="0" algn="l" rtl="0">
                        <a:spcBef>
                          <a:spcPts val="0"/>
                        </a:spcBef>
                        <a:spcAft>
                          <a:spcPts val="0"/>
                        </a:spcAft>
                        <a:buNone/>
                      </a:pPr>
                      <a:r>
                        <a:rPr lang="zh-CN" sz="1200"/>
                        <a:t>Avg_Sbmtd_Chrg</a:t>
                      </a:r>
                      <a:endParaRPr sz="1200"/>
                    </a:p>
                    <a:p>
                      <a:pPr marL="0" lvl="0" indent="0" algn="l" rtl="0">
                        <a:spcBef>
                          <a:spcPts val="0"/>
                        </a:spcBef>
                        <a:spcAft>
                          <a:spcPts val="0"/>
                        </a:spcAft>
                        <a:buClr>
                          <a:schemeClr val="dk1"/>
                        </a:buClr>
                        <a:buSzPts val="1100"/>
                        <a:buFont typeface="Arial"/>
                        <a:buNone/>
                      </a:pPr>
                      <a:r>
                        <a:rPr lang="zh-CN" sz="1200">
                          <a:solidFill>
                            <a:schemeClr val="dk1"/>
                          </a:solidFill>
                        </a:rPr>
                        <a:t>(coefficient)</a:t>
                      </a:r>
                      <a:endParaRPr sz="1200"/>
                    </a:p>
                  </a:txBody>
                  <a:tcPr marL="91425" marR="91425" marT="91425" marB="91425">
                    <a:solidFill>
                      <a:srgbClr val="D0CECE"/>
                    </a:solidFill>
                  </a:tcPr>
                </a:tc>
                <a:tc>
                  <a:txBody>
                    <a:bodyPr/>
                    <a:lstStyle/>
                    <a:p>
                      <a:pPr marL="0" lvl="0" indent="0" algn="l" rtl="0">
                        <a:spcBef>
                          <a:spcPts val="0"/>
                        </a:spcBef>
                        <a:spcAft>
                          <a:spcPts val="0"/>
                        </a:spcAft>
                        <a:buNone/>
                      </a:pPr>
                      <a:r>
                        <a:rPr lang="zh-CN" sz="1200"/>
                        <a:t>Avg_Mdcr_Alowd_Amt</a:t>
                      </a:r>
                      <a:endParaRPr sz="1200"/>
                    </a:p>
                    <a:p>
                      <a:pPr marL="0" lvl="0" indent="0" algn="l" rtl="0">
                        <a:spcBef>
                          <a:spcPts val="0"/>
                        </a:spcBef>
                        <a:spcAft>
                          <a:spcPts val="0"/>
                        </a:spcAft>
                        <a:buClr>
                          <a:schemeClr val="dk1"/>
                        </a:buClr>
                        <a:buSzPts val="1100"/>
                        <a:buFont typeface="Arial"/>
                        <a:buNone/>
                      </a:pPr>
                      <a:r>
                        <a:rPr lang="zh-CN" sz="1200">
                          <a:solidFill>
                            <a:schemeClr val="dk1"/>
                          </a:solidFill>
                        </a:rPr>
                        <a:t>(coefficient)</a:t>
                      </a:r>
                      <a:endParaRPr sz="1200"/>
                    </a:p>
                  </a:txBody>
                  <a:tcPr marL="91425" marR="91425" marT="91425" marB="91425">
                    <a:solidFill>
                      <a:srgbClr val="D0CECE"/>
                    </a:solidFill>
                  </a:tcPr>
                </a:tc>
                <a:extLst>
                  <a:ext uri="{0D108BD9-81ED-4DB2-BD59-A6C34878D82A}">
                    <a16:rowId xmlns:a16="http://schemas.microsoft.com/office/drawing/2014/main" val="10000"/>
                  </a:ext>
                </a:extLst>
              </a:tr>
              <a:tr h="256025">
                <a:tc>
                  <a:txBody>
                    <a:bodyPr/>
                    <a:lstStyle/>
                    <a:p>
                      <a:pPr marL="0" lvl="0" indent="0" algn="l" rtl="0">
                        <a:lnSpc>
                          <a:spcPct val="115000"/>
                        </a:lnSpc>
                        <a:spcBef>
                          <a:spcPts val="0"/>
                        </a:spcBef>
                        <a:spcAft>
                          <a:spcPts val="0"/>
                        </a:spcAft>
                        <a:buClr>
                          <a:schemeClr val="dk1"/>
                        </a:buClr>
                        <a:buSzPts val="1100"/>
                        <a:buFont typeface="Arial"/>
                        <a:buNone/>
                      </a:pPr>
                      <a:r>
                        <a:rPr lang="zh-CN" sz="1200">
                          <a:solidFill>
                            <a:schemeClr val="dk1"/>
                          </a:solidFill>
                          <a:highlight>
                            <a:srgbClr val="FFFFFF"/>
                          </a:highlight>
                        </a:rPr>
                        <a:t>-2.52</a:t>
                      </a:r>
                      <a:endParaRPr sz="1200"/>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zh-CN" sz="1200">
                          <a:solidFill>
                            <a:schemeClr val="dk1"/>
                          </a:solidFill>
                          <a:highlight>
                            <a:srgbClr val="FFFFFF"/>
                          </a:highlight>
                        </a:rPr>
                        <a:t>-0.69</a:t>
                      </a:r>
                      <a:endParaRPr sz="1200"/>
                    </a:p>
                  </a:txBody>
                  <a:tcPr marL="91425" marR="91425" marT="91425" marB="91425"/>
                </a:tc>
                <a:tc>
                  <a:txBody>
                    <a:bodyPr/>
                    <a:lstStyle/>
                    <a:p>
                      <a:pPr marL="0" lvl="0" indent="0" algn="l" rtl="0">
                        <a:lnSpc>
                          <a:spcPct val="115000"/>
                        </a:lnSpc>
                        <a:spcBef>
                          <a:spcPts val="0"/>
                        </a:spcBef>
                        <a:spcAft>
                          <a:spcPts val="0"/>
                        </a:spcAft>
                        <a:buNone/>
                      </a:pPr>
                      <a:r>
                        <a:rPr lang="zh-CN" sz="1200">
                          <a:solidFill>
                            <a:schemeClr val="dk1"/>
                          </a:solidFill>
                          <a:highlight>
                            <a:srgbClr val="FFFFFF"/>
                          </a:highlight>
                        </a:rPr>
                        <a:t>0.43</a:t>
                      </a:r>
                      <a:endParaRPr sz="1200"/>
                    </a:p>
                  </a:txBody>
                  <a:tcPr marL="91425" marR="91425" marT="91425" marB="91425"/>
                </a:tc>
                <a:tc>
                  <a:txBody>
                    <a:bodyPr/>
                    <a:lstStyle/>
                    <a:p>
                      <a:pPr marL="0" lvl="0" indent="0" algn="l" rtl="0">
                        <a:spcBef>
                          <a:spcPts val="0"/>
                        </a:spcBef>
                        <a:spcAft>
                          <a:spcPts val="0"/>
                        </a:spcAft>
                        <a:buNone/>
                      </a:pPr>
                      <a:r>
                        <a:rPr lang="zh-CN" sz="1200"/>
                        <a:t>0.53</a:t>
                      </a:r>
                      <a:endParaRPr sz="1200"/>
                    </a:p>
                  </a:txBody>
                  <a:tcPr marL="91425" marR="91425" marT="91425" marB="91425"/>
                </a:tc>
                <a:tc>
                  <a:txBody>
                    <a:bodyPr/>
                    <a:lstStyle/>
                    <a:p>
                      <a:pPr marL="0" lvl="0" indent="0" algn="l" rtl="0">
                        <a:spcBef>
                          <a:spcPts val="0"/>
                        </a:spcBef>
                        <a:spcAft>
                          <a:spcPts val="0"/>
                        </a:spcAft>
                        <a:buNone/>
                      </a:pPr>
                      <a:r>
                        <a:rPr lang="zh-CN" sz="1200"/>
                        <a:t>-0.95</a:t>
                      </a:r>
                      <a:endParaRPr sz="1200"/>
                    </a:p>
                  </a:txBody>
                  <a:tcPr marL="91425" marR="91425" marT="91425" marB="91425"/>
                </a:tc>
                <a:tc>
                  <a:txBody>
                    <a:bodyPr/>
                    <a:lstStyle/>
                    <a:p>
                      <a:pPr marL="0" lvl="0" indent="0" algn="l" rtl="0">
                        <a:spcBef>
                          <a:spcPts val="0"/>
                        </a:spcBef>
                        <a:spcAft>
                          <a:spcPts val="0"/>
                        </a:spcAft>
                        <a:buNone/>
                      </a:pPr>
                      <a:r>
                        <a:rPr lang="zh-CN" sz="1200"/>
                        <a:t>0.96</a:t>
                      </a:r>
                      <a:endParaRPr sz="1200"/>
                    </a:p>
                  </a:txBody>
                  <a:tcPr marL="91425" marR="91425" marT="91425" marB="91425"/>
                </a:tc>
                <a:extLst>
                  <a:ext uri="{0D108BD9-81ED-4DB2-BD59-A6C34878D82A}">
                    <a16:rowId xmlns:a16="http://schemas.microsoft.com/office/drawing/2014/main" val="10001"/>
                  </a:ext>
                </a:extLst>
              </a:tr>
            </a:tbl>
          </a:graphicData>
        </a:graphic>
      </p:graphicFrame>
      <p:pic>
        <p:nvPicPr>
          <p:cNvPr id="231" name="Google Shape;231;p37"/>
          <p:cNvPicPr preferRelativeResize="0"/>
          <p:nvPr/>
        </p:nvPicPr>
        <p:blipFill>
          <a:blip r:embed="rId3">
            <a:alphaModFix/>
          </a:blip>
          <a:stretch>
            <a:fillRect/>
          </a:stretch>
        </p:blipFill>
        <p:spPr>
          <a:xfrm>
            <a:off x="3047650" y="2936704"/>
            <a:ext cx="3048706" cy="20324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9"/>
          <p:cNvPicPr preferRelativeResize="0"/>
          <p:nvPr/>
        </p:nvPicPr>
        <p:blipFill>
          <a:blip r:embed="rId3">
            <a:alphaModFix/>
          </a:blip>
          <a:stretch>
            <a:fillRect/>
          </a:stretch>
        </p:blipFill>
        <p:spPr>
          <a:xfrm>
            <a:off x="4670200" y="1443225"/>
            <a:ext cx="4473799" cy="731400"/>
          </a:xfrm>
          <a:prstGeom prst="rect">
            <a:avLst/>
          </a:prstGeom>
          <a:noFill/>
          <a:ln>
            <a:noFill/>
          </a:ln>
        </p:spPr>
      </p:pic>
      <p:graphicFrame>
        <p:nvGraphicFramePr>
          <p:cNvPr id="245" name="Google Shape;245;p39"/>
          <p:cNvGraphicFramePr/>
          <p:nvPr/>
        </p:nvGraphicFramePr>
        <p:xfrm>
          <a:off x="640800" y="1458500"/>
          <a:ext cx="3600400" cy="716990"/>
        </p:xfrm>
        <a:graphic>
          <a:graphicData uri="http://schemas.openxmlformats.org/drawingml/2006/table">
            <a:tbl>
              <a:tblPr>
                <a:noFill/>
                <a:tableStyleId>{BF21FBC5-9F19-4A37-B5EB-3A1BFDAE0410}</a:tableStyleId>
              </a:tblPr>
              <a:tblGrid>
                <a:gridCol w="937000">
                  <a:extLst>
                    <a:ext uri="{9D8B030D-6E8A-4147-A177-3AD203B41FA5}">
                      <a16:colId xmlns:a16="http://schemas.microsoft.com/office/drawing/2014/main" val="20000"/>
                    </a:ext>
                  </a:extLst>
                </a:gridCol>
                <a:gridCol w="1308625">
                  <a:extLst>
                    <a:ext uri="{9D8B030D-6E8A-4147-A177-3AD203B41FA5}">
                      <a16:colId xmlns:a16="http://schemas.microsoft.com/office/drawing/2014/main" val="20001"/>
                    </a:ext>
                  </a:extLst>
                </a:gridCol>
                <a:gridCol w="1354775">
                  <a:extLst>
                    <a:ext uri="{9D8B030D-6E8A-4147-A177-3AD203B41FA5}">
                      <a16:colId xmlns:a16="http://schemas.microsoft.com/office/drawing/2014/main" val="20002"/>
                    </a:ext>
                  </a:extLst>
                </a:gridCol>
              </a:tblGrid>
              <a:tr h="366500">
                <a:tc>
                  <a:txBody>
                    <a:bodyPr/>
                    <a:lstStyle/>
                    <a:p>
                      <a:pPr marL="0" lvl="0" indent="0" algn="ctr" rtl="0">
                        <a:spcBef>
                          <a:spcPts val="0"/>
                        </a:spcBef>
                        <a:spcAft>
                          <a:spcPts val="0"/>
                        </a:spcAft>
                        <a:buNone/>
                      </a:pPr>
                      <a:r>
                        <a:rPr lang="zh-CN" sz="1100"/>
                        <a:t>Max_depth</a:t>
                      </a:r>
                      <a:endParaRPr sz="1100"/>
                    </a:p>
                  </a:txBody>
                  <a:tcPr marL="91425" marR="91425" marT="91425" marB="91425">
                    <a:solidFill>
                      <a:srgbClr val="D0CECE"/>
                    </a:solidFill>
                  </a:tcPr>
                </a:tc>
                <a:tc>
                  <a:txBody>
                    <a:bodyPr/>
                    <a:lstStyle/>
                    <a:p>
                      <a:pPr marL="0" lvl="0" indent="0" algn="ctr" rtl="0">
                        <a:spcBef>
                          <a:spcPts val="0"/>
                        </a:spcBef>
                        <a:spcAft>
                          <a:spcPts val="0"/>
                        </a:spcAft>
                        <a:buNone/>
                      </a:pPr>
                      <a:r>
                        <a:rPr lang="zh-CN" sz="1100"/>
                        <a:t>Min_sample_leaf</a:t>
                      </a:r>
                      <a:endParaRPr sz="1100"/>
                    </a:p>
                  </a:txBody>
                  <a:tcPr marL="91425" marR="91425" marT="91425" marB="91425">
                    <a:solidFill>
                      <a:srgbClr val="D0CECE"/>
                    </a:solidFill>
                  </a:tcPr>
                </a:tc>
                <a:tc>
                  <a:txBody>
                    <a:bodyPr/>
                    <a:lstStyle/>
                    <a:p>
                      <a:pPr marL="0" lvl="0" indent="0" algn="ctr" rtl="0">
                        <a:spcBef>
                          <a:spcPts val="0"/>
                        </a:spcBef>
                        <a:spcAft>
                          <a:spcPts val="0"/>
                        </a:spcAft>
                        <a:buNone/>
                      </a:pPr>
                      <a:r>
                        <a:rPr lang="zh-CN" sz="1100"/>
                        <a:t>Min_sample_split</a:t>
                      </a:r>
                      <a:endParaRPr sz="1100"/>
                    </a:p>
                  </a:txBody>
                  <a:tcPr marL="91425" marR="91425" marT="91425" marB="91425">
                    <a:solidFill>
                      <a:srgbClr val="D0CECE"/>
                    </a:solidFill>
                  </a:tcPr>
                </a:tc>
                <a:extLst>
                  <a:ext uri="{0D108BD9-81ED-4DB2-BD59-A6C34878D82A}">
                    <a16:rowId xmlns:a16="http://schemas.microsoft.com/office/drawing/2014/main" val="10000"/>
                  </a:ext>
                </a:extLst>
              </a:tr>
              <a:tr h="303525">
                <a:tc>
                  <a:txBody>
                    <a:bodyPr/>
                    <a:lstStyle/>
                    <a:p>
                      <a:pPr marL="0" lvl="0" indent="0" algn="ctr" rtl="0">
                        <a:spcBef>
                          <a:spcPts val="0"/>
                        </a:spcBef>
                        <a:spcAft>
                          <a:spcPts val="0"/>
                        </a:spcAft>
                        <a:buNone/>
                      </a:pPr>
                      <a:r>
                        <a:rPr lang="zh-CN" sz="1100"/>
                        <a:t>12</a:t>
                      </a:r>
                      <a:endParaRPr sz="1100"/>
                    </a:p>
                  </a:txBody>
                  <a:tcPr marL="91425" marR="91425" marT="91425" marB="91425"/>
                </a:tc>
                <a:tc>
                  <a:txBody>
                    <a:bodyPr/>
                    <a:lstStyle/>
                    <a:p>
                      <a:pPr marL="0" lvl="0" indent="0" algn="ctr" rtl="0">
                        <a:spcBef>
                          <a:spcPts val="0"/>
                        </a:spcBef>
                        <a:spcAft>
                          <a:spcPts val="0"/>
                        </a:spcAft>
                        <a:buNone/>
                      </a:pPr>
                      <a:r>
                        <a:rPr lang="zh-CN" sz="1100"/>
                        <a:t>2</a:t>
                      </a:r>
                      <a:endParaRPr sz="1100"/>
                    </a:p>
                  </a:txBody>
                  <a:tcPr marL="91425" marR="91425" marT="91425" marB="91425"/>
                </a:tc>
                <a:tc>
                  <a:txBody>
                    <a:bodyPr/>
                    <a:lstStyle/>
                    <a:p>
                      <a:pPr marL="0" lvl="0" indent="0" algn="ctr" rtl="0">
                        <a:spcBef>
                          <a:spcPts val="0"/>
                        </a:spcBef>
                        <a:spcAft>
                          <a:spcPts val="0"/>
                        </a:spcAft>
                        <a:buNone/>
                      </a:pPr>
                      <a:r>
                        <a:rPr lang="zh-CN" sz="1100"/>
                        <a:t>4</a:t>
                      </a:r>
                      <a:endParaRPr sz="1100"/>
                    </a:p>
                  </a:txBody>
                  <a:tcPr marL="91425" marR="91425" marT="91425" marB="91425"/>
                </a:tc>
                <a:extLst>
                  <a:ext uri="{0D108BD9-81ED-4DB2-BD59-A6C34878D82A}">
                    <a16:rowId xmlns:a16="http://schemas.microsoft.com/office/drawing/2014/main" val="10001"/>
                  </a:ext>
                </a:extLst>
              </a:tr>
            </a:tbl>
          </a:graphicData>
        </a:graphic>
      </p:graphicFrame>
      <p:pic>
        <p:nvPicPr>
          <p:cNvPr id="246" name="Google Shape;246;p39"/>
          <p:cNvPicPr preferRelativeResize="0"/>
          <p:nvPr/>
        </p:nvPicPr>
        <p:blipFill>
          <a:blip r:embed="rId4">
            <a:alphaModFix/>
          </a:blip>
          <a:stretch>
            <a:fillRect/>
          </a:stretch>
        </p:blipFill>
        <p:spPr>
          <a:xfrm>
            <a:off x="909900" y="2264350"/>
            <a:ext cx="3239434" cy="2314950"/>
          </a:xfrm>
          <a:prstGeom prst="rect">
            <a:avLst/>
          </a:prstGeom>
          <a:noFill/>
          <a:ln>
            <a:noFill/>
          </a:ln>
        </p:spPr>
      </p:pic>
      <p:pic>
        <p:nvPicPr>
          <p:cNvPr id="247" name="Google Shape;247;p39"/>
          <p:cNvPicPr preferRelativeResize="0"/>
          <p:nvPr/>
        </p:nvPicPr>
        <p:blipFill>
          <a:blip r:embed="rId5">
            <a:alphaModFix/>
          </a:blip>
          <a:stretch>
            <a:fillRect/>
          </a:stretch>
        </p:blipFill>
        <p:spPr>
          <a:xfrm>
            <a:off x="4670200" y="2219925"/>
            <a:ext cx="3239876" cy="2285700"/>
          </a:xfrm>
          <a:prstGeom prst="rect">
            <a:avLst/>
          </a:prstGeom>
          <a:noFill/>
          <a:ln>
            <a:noFill/>
          </a:ln>
        </p:spPr>
      </p:pic>
      <p:pic>
        <p:nvPicPr>
          <p:cNvPr id="248" name="Google Shape;248;p39"/>
          <p:cNvPicPr preferRelativeResize="0"/>
          <p:nvPr/>
        </p:nvPicPr>
        <p:blipFill rotWithShape="1">
          <a:blip r:embed="rId6">
            <a:alphaModFix/>
          </a:blip>
          <a:srcRect b="12049"/>
          <a:stretch/>
        </p:blipFill>
        <p:spPr>
          <a:xfrm>
            <a:off x="3102225" y="4579300"/>
            <a:ext cx="2514900" cy="342125"/>
          </a:xfrm>
          <a:prstGeom prst="rect">
            <a:avLst/>
          </a:prstGeom>
          <a:noFill/>
          <a:ln>
            <a:noFill/>
          </a:ln>
        </p:spPr>
      </p:pic>
      <p:sp>
        <p:nvSpPr>
          <p:cNvPr id="249" name="Google Shape;249;p39"/>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Decision Tree (Pre-Prunning)</a:t>
            </a:r>
            <a:endParaRPr sz="2000" b="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body" idx="1"/>
          </p:nvPr>
        </p:nvSpPr>
        <p:spPr>
          <a:xfrm>
            <a:off x="628600" y="1405396"/>
            <a:ext cx="7886700" cy="731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zh-CN" sz="1200" b="1">
                <a:solidFill>
                  <a:schemeClr val="dk1"/>
                </a:solidFill>
              </a:rPr>
              <a:t>Conclusion</a:t>
            </a:r>
            <a:endParaRPr sz="1200" b="1">
              <a:solidFill>
                <a:schemeClr val="dk1"/>
              </a:solidFill>
            </a:endParaRPr>
          </a:p>
          <a:p>
            <a:pPr marL="457200" lvl="0" indent="-304800" algn="l" rtl="0">
              <a:spcBef>
                <a:spcPts val="800"/>
              </a:spcBef>
              <a:spcAft>
                <a:spcPts val="0"/>
              </a:spcAft>
              <a:buClr>
                <a:schemeClr val="dk1"/>
              </a:buClr>
              <a:buSzPts val="1200"/>
              <a:buChar char="●"/>
            </a:pPr>
            <a:r>
              <a:rPr lang="zh-CN" sz="1200">
                <a:solidFill>
                  <a:schemeClr val="dk1"/>
                </a:solidFill>
              </a:rPr>
              <a:t>There are several prunning techniques. </a:t>
            </a:r>
            <a:endParaRPr sz="1200">
              <a:solidFill>
                <a:schemeClr val="dk1"/>
              </a:solidFill>
            </a:endParaRPr>
          </a:p>
          <a:p>
            <a:pPr marL="457200" lvl="0" indent="-304800" algn="l" rtl="0">
              <a:spcBef>
                <a:spcPts val="0"/>
              </a:spcBef>
              <a:spcAft>
                <a:spcPts val="0"/>
              </a:spcAft>
              <a:buClr>
                <a:schemeClr val="dk1"/>
              </a:buClr>
              <a:buSzPts val="1200"/>
              <a:buChar char="●"/>
            </a:pPr>
            <a:r>
              <a:rPr lang="zh-CN" sz="1200">
                <a:solidFill>
                  <a:schemeClr val="dk1"/>
                </a:solidFill>
              </a:rPr>
              <a:t>We are choosing to find the right parameter of </a:t>
            </a:r>
            <a:r>
              <a:rPr lang="zh-CN" sz="1200" b="1">
                <a:solidFill>
                  <a:schemeClr val="dk1"/>
                </a:solidFill>
              </a:rPr>
              <a:t>alpha. </a:t>
            </a:r>
            <a:endParaRPr sz="1200" b="1">
              <a:solidFill>
                <a:schemeClr val="dk1"/>
              </a:solidFill>
            </a:endParaRPr>
          </a:p>
        </p:txBody>
      </p:sp>
      <p:pic>
        <p:nvPicPr>
          <p:cNvPr id="237" name="Google Shape;237;p38"/>
          <p:cNvPicPr preferRelativeResize="0"/>
          <p:nvPr/>
        </p:nvPicPr>
        <p:blipFill>
          <a:blip r:embed="rId3">
            <a:alphaModFix/>
          </a:blip>
          <a:stretch>
            <a:fillRect/>
          </a:stretch>
        </p:blipFill>
        <p:spPr>
          <a:xfrm>
            <a:off x="628600" y="2356175"/>
            <a:ext cx="3695700" cy="2362200"/>
          </a:xfrm>
          <a:prstGeom prst="rect">
            <a:avLst/>
          </a:prstGeom>
          <a:noFill/>
          <a:ln>
            <a:noFill/>
          </a:ln>
        </p:spPr>
      </p:pic>
      <p:pic>
        <p:nvPicPr>
          <p:cNvPr id="238" name="Google Shape;238;p38"/>
          <p:cNvPicPr preferRelativeResize="0"/>
          <p:nvPr/>
        </p:nvPicPr>
        <p:blipFill>
          <a:blip r:embed="rId4">
            <a:alphaModFix/>
          </a:blip>
          <a:stretch>
            <a:fillRect/>
          </a:stretch>
        </p:blipFill>
        <p:spPr>
          <a:xfrm>
            <a:off x="4914850" y="2275200"/>
            <a:ext cx="3600450" cy="2524125"/>
          </a:xfrm>
          <a:prstGeom prst="rect">
            <a:avLst/>
          </a:prstGeom>
          <a:noFill/>
          <a:ln>
            <a:noFill/>
          </a:ln>
        </p:spPr>
      </p:pic>
      <p:sp>
        <p:nvSpPr>
          <p:cNvPr id="239" name="Google Shape;239;p38"/>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Decision Tree (cost complexity prunning)</a:t>
            </a:r>
            <a:endParaRPr sz="2000" b="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0"/>
          <p:cNvPicPr preferRelativeResize="0"/>
          <p:nvPr/>
        </p:nvPicPr>
        <p:blipFill>
          <a:blip r:embed="rId3">
            <a:alphaModFix/>
          </a:blip>
          <a:stretch>
            <a:fillRect/>
          </a:stretch>
        </p:blipFill>
        <p:spPr>
          <a:xfrm>
            <a:off x="879450" y="1536225"/>
            <a:ext cx="3592100" cy="2430875"/>
          </a:xfrm>
          <a:prstGeom prst="rect">
            <a:avLst/>
          </a:prstGeom>
          <a:noFill/>
          <a:ln>
            <a:noFill/>
          </a:ln>
        </p:spPr>
      </p:pic>
      <p:pic>
        <p:nvPicPr>
          <p:cNvPr id="255" name="Google Shape;255;p40"/>
          <p:cNvPicPr preferRelativeResize="0"/>
          <p:nvPr/>
        </p:nvPicPr>
        <p:blipFill>
          <a:blip r:embed="rId4">
            <a:alphaModFix/>
          </a:blip>
          <a:stretch>
            <a:fillRect/>
          </a:stretch>
        </p:blipFill>
        <p:spPr>
          <a:xfrm>
            <a:off x="4814850" y="1436325"/>
            <a:ext cx="3482275" cy="2473050"/>
          </a:xfrm>
          <a:prstGeom prst="rect">
            <a:avLst/>
          </a:prstGeom>
          <a:noFill/>
          <a:ln>
            <a:noFill/>
          </a:ln>
        </p:spPr>
      </p:pic>
      <p:graphicFrame>
        <p:nvGraphicFramePr>
          <p:cNvPr id="256" name="Google Shape;256;p40"/>
          <p:cNvGraphicFramePr/>
          <p:nvPr/>
        </p:nvGraphicFramePr>
        <p:xfrm>
          <a:off x="3386650" y="4231425"/>
          <a:ext cx="1995625" cy="731460"/>
        </p:xfrm>
        <a:graphic>
          <a:graphicData uri="http://schemas.openxmlformats.org/drawingml/2006/table">
            <a:tbl>
              <a:tblPr>
                <a:noFill/>
                <a:tableStyleId>{BF21FBC5-9F19-4A37-B5EB-3A1BFDAE0410}</a:tableStyleId>
              </a:tblPr>
              <a:tblGrid>
                <a:gridCol w="962275">
                  <a:extLst>
                    <a:ext uri="{9D8B030D-6E8A-4147-A177-3AD203B41FA5}">
                      <a16:colId xmlns:a16="http://schemas.microsoft.com/office/drawing/2014/main" val="20000"/>
                    </a:ext>
                  </a:extLst>
                </a:gridCol>
                <a:gridCol w="103335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zh-CN" sz="1200"/>
                        <a:t>Alpha</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0CECE"/>
                    </a:solidFill>
                  </a:tcPr>
                </a:tc>
                <a:tc>
                  <a:txBody>
                    <a:bodyPr/>
                    <a:lstStyle/>
                    <a:p>
                      <a:pPr marL="0" lvl="0" indent="0" algn="ctr" rtl="0">
                        <a:spcBef>
                          <a:spcPts val="0"/>
                        </a:spcBef>
                        <a:spcAft>
                          <a:spcPts val="0"/>
                        </a:spcAft>
                        <a:buNone/>
                      </a:pPr>
                      <a:r>
                        <a:rPr lang="zh-CN" sz="1200"/>
                        <a:t>Test Score</a:t>
                      </a:r>
                      <a:endParaRPr sz="12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0CECE"/>
                    </a:solidFill>
                  </a:tcPr>
                </a:tc>
                <a:extLst>
                  <a:ext uri="{0D108BD9-81ED-4DB2-BD59-A6C34878D82A}">
                    <a16:rowId xmlns:a16="http://schemas.microsoft.com/office/drawing/2014/main" val="10000"/>
                  </a:ext>
                </a:extLst>
              </a:tr>
              <a:tr h="312425">
                <a:tc>
                  <a:txBody>
                    <a:bodyPr/>
                    <a:lstStyle/>
                    <a:p>
                      <a:pPr marL="0" lvl="0" indent="0" algn="ctr" rtl="0">
                        <a:spcBef>
                          <a:spcPts val="0"/>
                        </a:spcBef>
                        <a:spcAft>
                          <a:spcPts val="0"/>
                        </a:spcAft>
                        <a:buNone/>
                      </a:pPr>
                      <a:r>
                        <a:rPr lang="zh-CN" sz="1200"/>
                        <a:t>8.45e-07</a:t>
                      </a:r>
                      <a:endParaRPr sz="1200"/>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ctr" rtl="0">
                        <a:spcBef>
                          <a:spcPts val="0"/>
                        </a:spcBef>
                        <a:spcAft>
                          <a:spcPts val="0"/>
                        </a:spcAft>
                        <a:buNone/>
                      </a:pPr>
                      <a:r>
                        <a:rPr lang="zh-CN" sz="1200"/>
                        <a:t>0.877</a:t>
                      </a:r>
                      <a:endParaRPr sz="1200"/>
                    </a:p>
                  </a:txBody>
                  <a:tcPr marL="91425" marR="91425" marT="91425" marB="91425">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57" name="Google Shape;257;p40"/>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Decision Tree (post - prunning)</a:t>
            </a:r>
            <a:endParaRPr sz="2000" b="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1807475" y="1625650"/>
            <a:ext cx="5290525" cy="3028301"/>
          </a:xfrm>
          <a:prstGeom prst="rect">
            <a:avLst/>
          </a:prstGeom>
          <a:noFill/>
          <a:ln>
            <a:noFill/>
          </a:ln>
        </p:spPr>
      </p:pic>
      <p:sp>
        <p:nvSpPr>
          <p:cNvPr id="263" name="Google Shape;263;p41"/>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Decision Tree (post - prunning)</a:t>
            </a:r>
            <a:endParaRPr sz="2000" b="0">
              <a:solidFill>
                <a:schemeClr val="lt1"/>
              </a:solidFill>
            </a:endParaRPr>
          </a:p>
        </p:txBody>
      </p:sp>
      <p:sp>
        <p:nvSpPr>
          <p:cNvPr id="264" name="Google Shape;264;p41"/>
          <p:cNvSpPr txBox="1"/>
          <p:nvPr/>
        </p:nvSpPr>
        <p:spPr>
          <a:xfrm>
            <a:off x="6137050" y="1309650"/>
            <a:ext cx="28731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zh-CN" dirty="0"/>
              <a:t>Check the group of provideras whose type is ‘Interventional Pain Management’ and provide serive ‘on Facility’ to detect more fraud incidence  </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739903" y="26066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Random Forest (Feature Selection)</a:t>
            </a:r>
            <a:endParaRPr sz="2000" b="0">
              <a:solidFill>
                <a:schemeClr val="lt1"/>
              </a:solidFill>
            </a:endParaRPr>
          </a:p>
        </p:txBody>
      </p:sp>
      <p:sp>
        <p:nvSpPr>
          <p:cNvPr id="270" name="Google Shape;270;p42"/>
          <p:cNvSpPr txBox="1"/>
          <p:nvPr/>
        </p:nvSpPr>
        <p:spPr>
          <a:xfrm>
            <a:off x="541800" y="1565400"/>
            <a:ext cx="4030200" cy="250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CN" sz="1600" b="1"/>
              <a:t>Train Elastic Net Logistic GLM:</a:t>
            </a:r>
            <a:endParaRPr sz="1600" b="1"/>
          </a:p>
          <a:p>
            <a:pPr marL="0" lvl="0" indent="0" algn="l" rtl="0">
              <a:lnSpc>
                <a:spcPct val="150000"/>
              </a:lnSpc>
              <a:spcBef>
                <a:spcPts val="0"/>
              </a:spcBef>
              <a:spcAft>
                <a:spcPts val="0"/>
              </a:spcAft>
              <a:buClr>
                <a:schemeClr val="dk1"/>
              </a:buClr>
              <a:buSzPts val="1100"/>
              <a:buFont typeface="Arial"/>
              <a:buNone/>
            </a:pPr>
            <a:endParaRPr sz="1100" b="1"/>
          </a:p>
          <a:p>
            <a:pPr marL="457200" lvl="0" indent="-298450" algn="l" rtl="0">
              <a:lnSpc>
                <a:spcPct val="150000"/>
              </a:lnSpc>
              <a:spcBef>
                <a:spcPts val="0"/>
              </a:spcBef>
              <a:spcAft>
                <a:spcPts val="0"/>
              </a:spcAft>
              <a:buSzPts val="1100"/>
              <a:buChar char="●"/>
            </a:pPr>
            <a:r>
              <a:rPr lang="zh-CN" sz="1100"/>
              <a:t>Split the Train Set into train &amp; validation sets with 7:3 ratio</a:t>
            </a:r>
            <a:endParaRPr sz="1100"/>
          </a:p>
          <a:p>
            <a:pPr marL="457200" lvl="0" indent="-298450" algn="l" rtl="0">
              <a:lnSpc>
                <a:spcPct val="150000"/>
              </a:lnSpc>
              <a:spcBef>
                <a:spcPts val="0"/>
              </a:spcBef>
              <a:spcAft>
                <a:spcPts val="0"/>
              </a:spcAft>
              <a:buSzPts val="1100"/>
              <a:buChar char="●"/>
            </a:pPr>
            <a:r>
              <a:rPr lang="zh-CN" sz="1100"/>
              <a:t>Hyperparameters Tuning: Random Grid Search using H2O Model (H2O is a Java-based software for data modeling and general computing. )</a:t>
            </a:r>
            <a:endParaRPr sz="1100"/>
          </a:p>
          <a:p>
            <a:pPr marL="457200" lvl="0" indent="-298450" algn="l" rtl="0">
              <a:lnSpc>
                <a:spcPct val="150000"/>
              </a:lnSpc>
              <a:spcBef>
                <a:spcPts val="0"/>
              </a:spcBef>
              <a:spcAft>
                <a:spcPts val="0"/>
              </a:spcAft>
              <a:buSzPts val="1100"/>
              <a:buChar char="●"/>
            </a:pPr>
            <a:r>
              <a:rPr lang="zh-CN" sz="1100"/>
              <a:t>Establish benchmark feature selection: glm_selected </a:t>
            </a:r>
            <a:endParaRPr sz="1100"/>
          </a:p>
          <a:p>
            <a:pPr marL="0" lvl="0" indent="0" algn="l" rtl="0">
              <a:lnSpc>
                <a:spcPct val="150000"/>
              </a:lnSpc>
              <a:spcBef>
                <a:spcPts val="0"/>
              </a:spcBef>
              <a:spcAft>
                <a:spcPts val="0"/>
              </a:spcAft>
              <a:buNone/>
            </a:pPr>
            <a:endParaRPr sz="1100"/>
          </a:p>
        </p:txBody>
      </p:sp>
      <p:pic>
        <p:nvPicPr>
          <p:cNvPr id="271" name="Google Shape;271;p42"/>
          <p:cNvPicPr preferRelativeResize="0"/>
          <p:nvPr/>
        </p:nvPicPr>
        <p:blipFill>
          <a:blip r:embed="rId3">
            <a:alphaModFix/>
          </a:blip>
          <a:stretch>
            <a:fillRect/>
          </a:stretch>
        </p:blipFill>
        <p:spPr>
          <a:xfrm>
            <a:off x="4448650" y="1233325"/>
            <a:ext cx="3929850" cy="3865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739903" y="26066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Random Forest (Feature Selection)</a:t>
            </a:r>
            <a:endParaRPr sz="2000" b="0">
              <a:solidFill>
                <a:schemeClr val="lt1"/>
              </a:solidFill>
            </a:endParaRPr>
          </a:p>
        </p:txBody>
      </p:sp>
      <p:pic>
        <p:nvPicPr>
          <p:cNvPr id="277" name="Google Shape;277;p43"/>
          <p:cNvPicPr preferRelativeResize="0"/>
          <p:nvPr/>
        </p:nvPicPr>
        <p:blipFill>
          <a:blip r:embed="rId3">
            <a:alphaModFix/>
          </a:blip>
          <a:stretch>
            <a:fillRect/>
          </a:stretch>
        </p:blipFill>
        <p:spPr>
          <a:xfrm>
            <a:off x="383350" y="2199284"/>
            <a:ext cx="2351459" cy="1750599"/>
          </a:xfrm>
          <a:prstGeom prst="rect">
            <a:avLst/>
          </a:prstGeom>
          <a:noFill/>
          <a:ln>
            <a:noFill/>
          </a:ln>
        </p:spPr>
      </p:pic>
      <p:pic>
        <p:nvPicPr>
          <p:cNvPr id="278" name="Google Shape;278;p43"/>
          <p:cNvPicPr preferRelativeResize="0"/>
          <p:nvPr/>
        </p:nvPicPr>
        <p:blipFill>
          <a:blip r:embed="rId4">
            <a:alphaModFix/>
          </a:blip>
          <a:stretch>
            <a:fillRect/>
          </a:stretch>
        </p:blipFill>
        <p:spPr>
          <a:xfrm>
            <a:off x="2836466" y="2166525"/>
            <a:ext cx="2351459" cy="1816125"/>
          </a:xfrm>
          <a:prstGeom prst="rect">
            <a:avLst/>
          </a:prstGeom>
          <a:noFill/>
          <a:ln>
            <a:noFill/>
          </a:ln>
        </p:spPr>
      </p:pic>
      <p:pic>
        <p:nvPicPr>
          <p:cNvPr id="279" name="Google Shape;279;p43"/>
          <p:cNvPicPr preferRelativeResize="0"/>
          <p:nvPr/>
        </p:nvPicPr>
        <p:blipFill>
          <a:blip r:embed="rId5">
            <a:alphaModFix/>
          </a:blip>
          <a:stretch>
            <a:fillRect/>
          </a:stretch>
        </p:blipFill>
        <p:spPr>
          <a:xfrm>
            <a:off x="5290600" y="1447350"/>
            <a:ext cx="3557275" cy="3545125"/>
          </a:xfrm>
          <a:prstGeom prst="rect">
            <a:avLst/>
          </a:prstGeom>
          <a:noFill/>
          <a:ln>
            <a:noFill/>
          </a:ln>
        </p:spPr>
      </p:pic>
      <p:sp>
        <p:nvSpPr>
          <p:cNvPr id="280" name="Google Shape;280;p43"/>
          <p:cNvSpPr txBox="1"/>
          <p:nvPr/>
        </p:nvSpPr>
        <p:spPr>
          <a:xfrm>
            <a:off x="346475" y="1379200"/>
            <a:ext cx="400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solidFill>
                  <a:schemeClr val="dk1"/>
                </a:solidFill>
              </a:rPr>
              <a:t>Elastic Net Logistic Model Result</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title"/>
          </p:nvPr>
        </p:nvSpPr>
        <p:spPr>
          <a:xfrm>
            <a:off x="739903" y="26066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Random Forest </a:t>
            </a:r>
            <a:endParaRPr sz="2000" b="0">
              <a:solidFill>
                <a:schemeClr val="lt1"/>
              </a:solidFill>
            </a:endParaRPr>
          </a:p>
        </p:txBody>
      </p:sp>
      <p:sp>
        <p:nvSpPr>
          <p:cNvPr id="286" name="Google Shape;286;p44"/>
          <p:cNvSpPr txBox="1"/>
          <p:nvPr/>
        </p:nvSpPr>
        <p:spPr>
          <a:xfrm>
            <a:off x="541900" y="1488700"/>
            <a:ext cx="511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t>Random Forest Model on Selected Features: </a:t>
            </a:r>
            <a:endParaRPr sz="1600" b="1"/>
          </a:p>
        </p:txBody>
      </p:sp>
      <p:sp>
        <p:nvSpPr>
          <p:cNvPr id="287" name="Google Shape;287;p44"/>
          <p:cNvSpPr txBox="1"/>
          <p:nvPr/>
        </p:nvSpPr>
        <p:spPr>
          <a:xfrm>
            <a:off x="1090975" y="2255300"/>
            <a:ext cx="511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200" b="1"/>
              <a:t>Model Result on Test Data</a:t>
            </a:r>
            <a:endParaRPr sz="1200" b="1"/>
          </a:p>
        </p:txBody>
      </p:sp>
      <p:pic>
        <p:nvPicPr>
          <p:cNvPr id="288" name="Google Shape;288;p44"/>
          <p:cNvPicPr preferRelativeResize="0"/>
          <p:nvPr/>
        </p:nvPicPr>
        <p:blipFill>
          <a:blip r:embed="rId3">
            <a:alphaModFix/>
          </a:blip>
          <a:stretch>
            <a:fillRect/>
          </a:stretch>
        </p:blipFill>
        <p:spPr>
          <a:xfrm>
            <a:off x="3227325" y="2802537"/>
            <a:ext cx="1534975" cy="1900447"/>
          </a:xfrm>
          <a:prstGeom prst="rect">
            <a:avLst/>
          </a:prstGeom>
          <a:noFill/>
          <a:ln>
            <a:noFill/>
          </a:ln>
        </p:spPr>
      </p:pic>
      <p:pic>
        <p:nvPicPr>
          <p:cNvPr id="289" name="Google Shape;289;p44"/>
          <p:cNvPicPr preferRelativeResize="0"/>
          <p:nvPr/>
        </p:nvPicPr>
        <p:blipFill>
          <a:blip r:embed="rId4">
            <a:alphaModFix/>
          </a:blip>
          <a:stretch>
            <a:fillRect/>
          </a:stretch>
        </p:blipFill>
        <p:spPr>
          <a:xfrm>
            <a:off x="1208100" y="2882360"/>
            <a:ext cx="1892200" cy="87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7"/>
          <p:cNvSpPr txBox="1">
            <a:spLocks noGrp="1"/>
          </p:cNvSpPr>
          <p:nvPr>
            <p:ph type="title"/>
          </p:nvPr>
        </p:nvSpPr>
        <p:spPr>
          <a:xfrm>
            <a:off x="401700" y="159850"/>
            <a:ext cx="8340600" cy="883800"/>
          </a:xfrm>
          <a:prstGeom prst="rect">
            <a:avLst/>
          </a:prstGeom>
          <a:noFill/>
          <a:ln>
            <a:noFill/>
          </a:ln>
        </p:spPr>
        <p:txBody>
          <a:bodyPr spcFirstLastPara="1" wrap="square" lIns="68575" tIns="34275" rIns="68575" bIns="34275" anchor="ctr" anchorCtr="0">
            <a:noAutofit/>
          </a:bodyPr>
          <a:lstStyle/>
          <a:p>
            <a:pPr marL="457200" lvl="0" indent="-368300" algn="l" rtl="0">
              <a:lnSpc>
                <a:spcPct val="115000"/>
              </a:lnSpc>
              <a:spcBef>
                <a:spcPts val="0"/>
              </a:spcBef>
              <a:spcAft>
                <a:spcPts val="0"/>
              </a:spcAft>
              <a:buClr>
                <a:schemeClr val="lt1"/>
              </a:buClr>
              <a:buSzPts val="2200"/>
              <a:buAutoNum type="arabicPeriod"/>
            </a:pPr>
            <a:r>
              <a:rPr lang="zh-CN" sz="2200">
                <a:solidFill>
                  <a:schemeClr val="lt1"/>
                </a:solidFill>
              </a:rPr>
              <a:t>CRISP-DM &amp; Strawman Work Plan  </a:t>
            </a:r>
            <a:endParaRPr sz="2200">
              <a:solidFill>
                <a:schemeClr val="lt1"/>
              </a:solidFill>
            </a:endParaRPr>
          </a:p>
          <a:p>
            <a:pPr marL="0" lvl="0" indent="457200" algn="l" rtl="0">
              <a:lnSpc>
                <a:spcPct val="115000"/>
              </a:lnSpc>
              <a:spcBef>
                <a:spcPts val="0"/>
              </a:spcBef>
              <a:spcAft>
                <a:spcPts val="0"/>
              </a:spcAft>
              <a:buNone/>
            </a:pPr>
            <a:r>
              <a:rPr lang="zh-CN" sz="2000" b="0">
                <a:solidFill>
                  <a:schemeClr val="lt1"/>
                </a:solidFill>
              </a:rPr>
              <a:t>Business understanding</a:t>
            </a:r>
            <a:endParaRPr sz="2000" b="0">
              <a:solidFill>
                <a:schemeClr val="lt1"/>
              </a:solidFill>
            </a:endParaRPr>
          </a:p>
        </p:txBody>
      </p:sp>
      <p:sp>
        <p:nvSpPr>
          <p:cNvPr id="6" name="Google Shape;78;p17">
            <a:extLst>
              <a:ext uri="{FF2B5EF4-FFF2-40B4-BE49-F238E27FC236}">
                <a16:creationId xmlns:a16="http://schemas.microsoft.com/office/drawing/2014/main" id="{0AEEFBD9-6A8D-F74A-8126-689C2D107CB2}"/>
              </a:ext>
            </a:extLst>
          </p:cNvPr>
          <p:cNvSpPr txBox="1">
            <a:spLocks/>
          </p:cNvSpPr>
          <p:nvPr/>
        </p:nvSpPr>
        <p:spPr>
          <a:xfrm>
            <a:off x="552933" y="1477543"/>
            <a:ext cx="7842824" cy="3117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rgbClr val="595959"/>
              </a:buClr>
              <a:buSzPts val="2100"/>
              <a:buFont typeface="Arial"/>
              <a:buNone/>
              <a:defRPr sz="2100" b="0" i="0" u="none" strike="noStrike" cap="none">
                <a:solidFill>
                  <a:srgbClr val="595959"/>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lgn="just">
              <a:lnSpc>
                <a:spcPct val="150000"/>
              </a:lnSpc>
              <a:spcBef>
                <a:spcPts val="0"/>
              </a:spcBef>
            </a:pPr>
            <a:r>
              <a:rPr lang="en-US" altLang="zh-CN" sz="1100" b="1" dirty="0">
                <a:solidFill>
                  <a:schemeClr val="dk1"/>
                </a:solidFill>
              </a:rPr>
              <a:t>Background</a:t>
            </a:r>
            <a:endParaRPr lang="en-US" sz="1100" dirty="0">
              <a:solidFill>
                <a:schemeClr val="dk1"/>
              </a:solidFill>
            </a:endParaRPr>
          </a:p>
          <a:p>
            <a:pPr indent="-298450">
              <a:lnSpc>
                <a:spcPct val="150000"/>
              </a:lnSpc>
              <a:spcBef>
                <a:spcPts val="0"/>
              </a:spcBef>
              <a:buClr>
                <a:schemeClr val="dk1"/>
              </a:buClr>
              <a:buSzPts val="1100"/>
              <a:buFont typeface="Arial"/>
              <a:buChar char="●"/>
            </a:pPr>
            <a:r>
              <a:rPr lang="en-US" altLang="zh-CN" sz="1100" dirty="0">
                <a:solidFill>
                  <a:schemeClr val="dk1"/>
                </a:solidFill>
              </a:rPr>
              <a:t>Emerging technologies like AI and ML can help agencies like CMS to mitigate fraud, waste and abuse, expedite the claims process, reduce errors, and lower the costs of Medicare claims management</a:t>
            </a:r>
            <a:endParaRPr lang="en-US" sz="1100" dirty="0">
              <a:solidFill>
                <a:schemeClr val="dk1"/>
              </a:solidFill>
            </a:endParaRPr>
          </a:p>
          <a:p>
            <a:pPr marL="914400" indent="0">
              <a:lnSpc>
                <a:spcPct val="150000"/>
              </a:lnSpc>
              <a:spcBef>
                <a:spcPts val="0"/>
              </a:spcBef>
            </a:pPr>
            <a:endParaRPr lang="en-US" sz="1100" dirty="0"/>
          </a:p>
          <a:p>
            <a:pPr marL="0" indent="0" algn="just">
              <a:lnSpc>
                <a:spcPct val="150000"/>
              </a:lnSpc>
              <a:spcBef>
                <a:spcPts val="0"/>
              </a:spcBef>
              <a:buFont typeface="Calibri"/>
              <a:buNone/>
            </a:pPr>
            <a:r>
              <a:rPr lang="en-US" altLang="zh-CN" sz="1100" b="1" dirty="0">
                <a:solidFill>
                  <a:schemeClr val="dk1"/>
                </a:solidFill>
              </a:rPr>
              <a:t>Business Objective</a:t>
            </a:r>
            <a:r>
              <a:rPr lang="en-US" altLang="zh-CN" sz="1100" dirty="0">
                <a:solidFill>
                  <a:schemeClr val="dk1"/>
                </a:solidFill>
              </a:rPr>
              <a:t> </a:t>
            </a:r>
            <a:endParaRPr lang="en-US" sz="1100" dirty="0">
              <a:solidFill>
                <a:schemeClr val="dk1"/>
              </a:solidFill>
            </a:endParaRPr>
          </a:p>
          <a:p>
            <a:pPr indent="-298450">
              <a:lnSpc>
                <a:spcPct val="150000"/>
              </a:lnSpc>
              <a:spcBef>
                <a:spcPts val="0"/>
              </a:spcBef>
              <a:buClr>
                <a:schemeClr val="dk1"/>
              </a:buClr>
              <a:buSzPts val="1100"/>
              <a:buFont typeface="Arial"/>
              <a:buChar char="●"/>
            </a:pPr>
            <a:r>
              <a:rPr lang="en-US" altLang="zh-CN" sz="1100" dirty="0">
                <a:solidFill>
                  <a:schemeClr val="dk1"/>
                </a:solidFill>
              </a:rPr>
              <a:t>Develop a classification predictive model prototype to identify fraudulent patterns and predict fraud cases on CMS healthcare data which can lead to reduced patient harm and financial costs</a:t>
            </a:r>
            <a:endParaRPr lang="en-US" sz="1100" dirty="0">
              <a:solidFill>
                <a:schemeClr val="dk1"/>
              </a:solidFill>
            </a:endParaRPr>
          </a:p>
          <a:p>
            <a:pPr marL="0" indent="0">
              <a:lnSpc>
                <a:spcPct val="150000"/>
              </a:lnSpc>
            </a:pPr>
            <a:r>
              <a:rPr lang="en-US" altLang="zh-CN" sz="1100" b="1" dirty="0">
                <a:solidFill>
                  <a:schemeClr val="dk1"/>
                </a:solidFill>
              </a:rPr>
              <a:t>Success Criteria</a:t>
            </a:r>
            <a:endParaRPr lang="en-US" sz="1100" b="1" dirty="0">
              <a:solidFill>
                <a:schemeClr val="dk1"/>
              </a:solidFill>
            </a:endParaRPr>
          </a:p>
          <a:p>
            <a:pPr indent="-298450">
              <a:lnSpc>
                <a:spcPct val="150000"/>
              </a:lnSpc>
              <a:spcBef>
                <a:spcPts val="0"/>
              </a:spcBef>
              <a:buClr>
                <a:schemeClr val="dk1"/>
              </a:buClr>
              <a:buSzPts val="1100"/>
              <a:buFont typeface="Arial"/>
              <a:buChar char="●"/>
            </a:pPr>
            <a:r>
              <a:rPr lang="en-US" altLang="zh-CN" sz="1100" dirty="0">
                <a:solidFill>
                  <a:schemeClr val="dk1"/>
                </a:solidFill>
              </a:rPr>
              <a:t>The predictive model can be reproduced and replicated in other environments without losing much accuracy</a:t>
            </a:r>
            <a:endParaRPr lang="en-US" sz="1100" dirty="0">
              <a:solidFill>
                <a:schemeClr val="dk1"/>
              </a:solidFill>
            </a:endParaRPr>
          </a:p>
          <a:p>
            <a:pPr indent="-298450">
              <a:lnSpc>
                <a:spcPct val="150000"/>
              </a:lnSpc>
              <a:spcBef>
                <a:spcPts val="0"/>
              </a:spcBef>
              <a:buClr>
                <a:schemeClr val="dk1"/>
              </a:buClr>
              <a:buSzPts val="1100"/>
              <a:buFont typeface="Arial"/>
              <a:buChar char="●"/>
            </a:pPr>
            <a:r>
              <a:rPr lang="en-US" altLang="zh-CN" sz="1100" dirty="0">
                <a:solidFill>
                  <a:schemeClr val="dk1"/>
                </a:solidFill>
              </a:rPr>
              <a:t>The model can predict fraudulent patterns with high F1 and ROC-AUC scores</a:t>
            </a:r>
            <a:endParaRPr lang="en-US" sz="1100" dirty="0">
              <a:solidFill>
                <a:schemeClr val="dk1"/>
              </a:solidFill>
            </a:endParaRPr>
          </a:p>
          <a:p>
            <a:pPr marL="342900" indent="-203200">
              <a:lnSpc>
                <a:spcPct val="150000"/>
              </a:lnSpc>
              <a:spcBef>
                <a:spcPts val="0"/>
              </a:spcBef>
              <a:buFont typeface="Calibri"/>
              <a:buNone/>
            </a:pPr>
            <a:endParaRPr lang="en-US" sz="1000"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body" idx="1"/>
          </p:nvPr>
        </p:nvSpPr>
        <p:spPr>
          <a:xfrm>
            <a:off x="421200" y="1192850"/>
            <a:ext cx="3803100" cy="11391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600" b="1">
                <a:solidFill>
                  <a:schemeClr val="dk1"/>
                </a:solidFill>
              </a:rPr>
              <a:t>Hyperparameters:</a:t>
            </a:r>
            <a:endParaRPr sz="1600" b="1">
              <a:solidFill>
                <a:schemeClr val="dk1"/>
              </a:solidFill>
            </a:endParaRPr>
          </a:p>
          <a:p>
            <a:pPr marL="457200" lvl="0" indent="-317500" algn="l" rtl="0">
              <a:spcBef>
                <a:spcPts val="800"/>
              </a:spcBef>
              <a:spcAft>
                <a:spcPts val="0"/>
              </a:spcAft>
              <a:buClr>
                <a:schemeClr val="dk1"/>
              </a:buClr>
              <a:buSzPts val="1400"/>
              <a:buChar char="●"/>
            </a:pPr>
            <a:r>
              <a:rPr lang="zh-CN" sz="1400" b="1">
                <a:solidFill>
                  <a:schemeClr val="dk1"/>
                </a:solidFill>
              </a:rPr>
              <a:t>Random Grid Search</a:t>
            </a:r>
            <a:r>
              <a:rPr lang="zh-CN" sz="1400">
                <a:solidFill>
                  <a:schemeClr val="dk1"/>
                </a:solidFill>
              </a:rPr>
              <a:t> </a:t>
            </a:r>
            <a:endParaRPr sz="1400">
              <a:solidFill>
                <a:schemeClr val="dk1"/>
              </a:solidFill>
            </a:endParaRPr>
          </a:p>
          <a:p>
            <a:pPr marL="914400" lvl="1" indent="-311150" algn="l" rtl="0">
              <a:lnSpc>
                <a:spcPct val="115000"/>
              </a:lnSpc>
              <a:spcBef>
                <a:spcPts val="0"/>
              </a:spcBef>
              <a:spcAft>
                <a:spcPts val="0"/>
              </a:spcAft>
              <a:buSzPts val="1300"/>
              <a:buChar char="○"/>
            </a:pPr>
            <a:r>
              <a:rPr lang="zh-CN" sz="1300"/>
              <a:t>Running Time: 2531.81 sec</a:t>
            </a:r>
            <a:endParaRPr sz="1300"/>
          </a:p>
          <a:p>
            <a:pPr marL="914400" lvl="1" indent="-311150" algn="l" rtl="0">
              <a:spcBef>
                <a:spcPts val="0"/>
              </a:spcBef>
              <a:spcAft>
                <a:spcPts val="0"/>
              </a:spcAft>
              <a:buClr>
                <a:schemeClr val="dk1"/>
              </a:buClr>
              <a:buSzPts val="1300"/>
              <a:buChar char="○"/>
            </a:pPr>
            <a:r>
              <a:rPr lang="zh-CN" sz="1300"/>
              <a:t>Selected P</a:t>
            </a:r>
            <a:r>
              <a:rPr lang="zh-CN" sz="1300">
                <a:solidFill>
                  <a:schemeClr val="dk1"/>
                </a:solidFill>
              </a:rPr>
              <a:t>arameters:</a:t>
            </a:r>
            <a:endParaRPr sz="1300">
              <a:solidFill>
                <a:schemeClr val="dk1"/>
              </a:solidFill>
            </a:endParaRPr>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182880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sz="1300">
              <a:solidFill>
                <a:schemeClr val="dk1"/>
              </a:solidFill>
            </a:endParaRPr>
          </a:p>
          <a:p>
            <a:pPr marL="0" lvl="0" indent="0" algn="l" rtl="0">
              <a:spcBef>
                <a:spcPts val="800"/>
              </a:spcBef>
              <a:spcAft>
                <a:spcPts val="0"/>
              </a:spcAft>
              <a:buNone/>
            </a:pPr>
            <a:endParaRPr sz="1300">
              <a:solidFill>
                <a:schemeClr val="dk1"/>
              </a:solidFill>
            </a:endParaRPr>
          </a:p>
          <a:p>
            <a:pPr marL="0" lvl="0" indent="0" algn="l" rtl="0">
              <a:spcBef>
                <a:spcPts val="800"/>
              </a:spcBef>
              <a:spcAft>
                <a:spcPts val="0"/>
              </a:spcAft>
              <a:buNone/>
            </a:pPr>
            <a:endParaRPr/>
          </a:p>
        </p:txBody>
      </p:sp>
      <p:graphicFrame>
        <p:nvGraphicFramePr>
          <p:cNvPr id="295" name="Google Shape;295;p45"/>
          <p:cNvGraphicFramePr/>
          <p:nvPr/>
        </p:nvGraphicFramePr>
        <p:xfrm>
          <a:off x="421213" y="2449635"/>
          <a:ext cx="3803100" cy="2295300"/>
        </p:xfrm>
        <a:graphic>
          <a:graphicData uri="http://schemas.openxmlformats.org/drawingml/2006/table">
            <a:tbl>
              <a:tblPr>
                <a:noFill/>
                <a:tableStyleId>{BF21FBC5-9F19-4A37-B5EB-3A1BFDAE0410}</a:tableStyleId>
              </a:tblPr>
              <a:tblGrid>
                <a:gridCol w="1432825">
                  <a:extLst>
                    <a:ext uri="{9D8B030D-6E8A-4147-A177-3AD203B41FA5}">
                      <a16:colId xmlns:a16="http://schemas.microsoft.com/office/drawing/2014/main" val="20000"/>
                    </a:ext>
                  </a:extLst>
                </a:gridCol>
                <a:gridCol w="546875">
                  <a:extLst>
                    <a:ext uri="{9D8B030D-6E8A-4147-A177-3AD203B41FA5}">
                      <a16:colId xmlns:a16="http://schemas.microsoft.com/office/drawing/2014/main" val="20001"/>
                    </a:ext>
                  </a:extLst>
                </a:gridCol>
                <a:gridCol w="1306275">
                  <a:extLst>
                    <a:ext uri="{9D8B030D-6E8A-4147-A177-3AD203B41FA5}">
                      <a16:colId xmlns:a16="http://schemas.microsoft.com/office/drawing/2014/main" val="20002"/>
                    </a:ext>
                  </a:extLst>
                </a:gridCol>
                <a:gridCol w="517125">
                  <a:extLst>
                    <a:ext uri="{9D8B030D-6E8A-4147-A177-3AD203B41FA5}">
                      <a16:colId xmlns:a16="http://schemas.microsoft.com/office/drawing/2014/main" val="20003"/>
                    </a:ext>
                  </a:extLst>
                </a:gridCol>
              </a:tblGrid>
              <a:tr h="341850">
                <a:tc>
                  <a:txBody>
                    <a:bodyPr/>
                    <a:lstStyle/>
                    <a:p>
                      <a:pPr marL="0" lvl="0" indent="0" algn="ctr" rtl="0">
                        <a:spcBef>
                          <a:spcPts val="0"/>
                        </a:spcBef>
                        <a:spcAft>
                          <a:spcPts val="0"/>
                        </a:spcAft>
                        <a:buNone/>
                      </a:pPr>
                      <a:r>
                        <a:rPr lang="zh-CN" sz="900" b="1"/>
                        <a:t>Parameter</a:t>
                      </a:r>
                      <a:endParaRPr sz="9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tc>
                  <a:txBody>
                    <a:bodyPr/>
                    <a:lstStyle/>
                    <a:p>
                      <a:pPr marL="0" lvl="0" indent="0" algn="ctr" rtl="0">
                        <a:spcBef>
                          <a:spcPts val="0"/>
                        </a:spcBef>
                        <a:spcAft>
                          <a:spcPts val="0"/>
                        </a:spcAft>
                        <a:buNone/>
                      </a:pPr>
                      <a:r>
                        <a:rPr lang="zh-CN" sz="900" b="1"/>
                        <a:t>Value</a:t>
                      </a:r>
                      <a:endParaRPr sz="9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tc>
                  <a:txBody>
                    <a:bodyPr/>
                    <a:lstStyle/>
                    <a:p>
                      <a:pPr marL="0" lvl="0" indent="0" algn="ctr" rtl="0">
                        <a:spcBef>
                          <a:spcPts val="0"/>
                        </a:spcBef>
                        <a:spcAft>
                          <a:spcPts val="0"/>
                        </a:spcAft>
                        <a:buNone/>
                      </a:pPr>
                      <a:r>
                        <a:rPr lang="zh-CN" sz="900" b="1"/>
                        <a:t>Parameter</a:t>
                      </a:r>
                      <a:endParaRPr sz="9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tc>
                  <a:txBody>
                    <a:bodyPr/>
                    <a:lstStyle/>
                    <a:p>
                      <a:pPr marL="0" lvl="0" indent="0" algn="ctr" rtl="0">
                        <a:spcBef>
                          <a:spcPts val="0"/>
                        </a:spcBef>
                        <a:spcAft>
                          <a:spcPts val="0"/>
                        </a:spcAft>
                        <a:buNone/>
                      </a:pPr>
                      <a:r>
                        <a:rPr lang="zh-CN" sz="900" b="1"/>
                        <a:t>Value</a:t>
                      </a:r>
                      <a:endParaRPr sz="9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extLst>
                  <a:ext uri="{0D108BD9-81ED-4DB2-BD59-A6C34878D82A}">
                    <a16:rowId xmlns:a16="http://schemas.microsoft.com/office/drawing/2014/main" val="10000"/>
                  </a:ext>
                </a:extLst>
              </a:tr>
              <a:tr h="325575">
                <a:tc>
                  <a:txBody>
                    <a:bodyPr/>
                    <a:lstStyle/>
                    <a:p>
                      <a:pPr marL="0" lvl="0" indent="0" algn="ctr" rtl="0">
                        <a:spcBef>
                          <a:spcPts val="0"/>
                        </a:spcBef>
                        <a:spcAft>
                          <a:spcPts val="0"/>
                        </a:spcAft>
                        <a:buNone/>
                      </a:pPr>
                      <a:r>
                        <a:rPr lang="zh-CN" sz="800"/>
                        <a:t>n_jobs</a:t>
                      </a:r>
                      <a:endParaRPr sz="800"/>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zh-CN" sz="800"/>
                        <a:t>4</a:t>
                      </a:r>
                      <a:endParaRPr sz="800"/>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zh-CN" sz="800"/>
                        <a:t>outer_bags</a:t>
                      </a:r>
                      <a:endParaRPr sz="800"/>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zh-CN" sz="800"/>
                        <a:t>4</a:t>
                      </a:r>
                      <a:endParaRPr sz="800"/>
                    </a:p>
                  </a:txBody>
                  <a:tcPr marL="91425" marR="91425" marT="91425" marB="91425">
                    <a:lnT w="9525"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325575">
                <a:tc>
                  <a:txBody>
                    <a:bodyPr/>
                    <a:lstStyle/>
                    <a:p>
                      <a:pPr marL="0" lvl="0" indent="0" algn="ctr" rtl="0">
                        <a:spcBef>
                          <a:spcPts val="0"/>
                        </a:spcBef>
                        <a:spcAft>
                          <a:spcPts val="0"/>
                        </a:spcAft>
                        <a:buNone/>
                      </a:pPr>
                      <a:r>
                        <a:rPr lang="zh-CN" sz="800"/>
                        <a:t>early_stopping_rounds</a:t>
                      </a:r>
                      <a:endParaRPr sz="800"/>
                    </a:p>
                  </a:txBody>
                  <a:tcPr marL="91425" marR="91425" marT="91425" marB="91425"/>
                </a:tc>
                <a:tc>
                  <a:txBody>
                    <a:bodyPr/>
                    <a:lstStyle/>
                    <a:p>
                      <a:pPr marL="0" lvl="0" indent="0" algn="ctr" rtl="0">
                        <a:spcBef>
                          <a:spcPts val="0"/>
                        </a:spcBef>
                        <a:spcAft>
                          <a:spcPts val="0"/>
                        </a:spcAft>
                        <a:buNone/>
                      </a:pPr>
                      <a:r>
                        <a:rPr lang="zh-CN" sz="800"/>
                        <a:t>100</a:t>
                      </a:r>
                      <a:endParaRPr sz="800"/>
                    </a:p>
                  </a:txBody>
                  <a:tcPr marL="91425" marR="91425" marT="91425" marB="91425"/>
                </a:tc>
                <a:tc>
                  <a:txBody>
                    <a:bodyPr/>
                    <a:lstStyle/>
                    <a:p>
                      <a:pPr marL="0" lvl="0" indent="0" algn="ctr" rtl="0">
                        <a:spcBef>
                          <a:spcPts val="0"/>
                        </a:spcBef>
                        <a:spcAft>
                          <a:spcPts val="0"/>
                        </a:spcAft>
                        <a:buNone/>
                      </a:pPr>
                      <a:r>
                        <a:rPr lang="zh-CN" sz="800"/>
                        <a:t>inner_bags</a:t>
                      </a:r>
                      <a:endParaRPr sz="800"/>
                    </a:p>
                  </a:txBody>
                  <a:tcPr marL="91425" marR="91425" marT="91425" marB="91425"/>
                </a:tc>
                <a:tc>
                  <a:txBody>
                    <a:bodyPr/>
                    <a:lstStyle/>
                    <a:p>
                      <a:pPr marL="0" lvl="0" indent="0" algn="ctr" rtl="0">
                        <a:spcBef>
                          <a:spcPts val="0"/>
                        </a:spcBef>
                        <a:spcAft>
                          <a:spcPts val="0"/>
                        </a:spcAft>
                        <a:buNone/>
                      </a:pPr>
                      <a:r>
                        <a:rPr lang="zh-CN" sz="800"/>
                        <a:t>0</a:t>
                      </a:r>
                      <a:endParaRPr sz="800"/>
                    </a:p>
                  </a:txBody>
                  <a:tcPr marL="91425" marR="91425" marT="91425" marB="91425"/>
                </a:tc>
                <a:extLst>
                  <a:ext uri="{0D108BD9-81ED-4DB2-BD59-A6C34878D82A}">
                    <a16:rowId xmlns:a16="http://schemas.microsoft.com/office/drawing/2014/main" val="10002"/>
                  </a:ext>
                </a:extLst>
              </a:tr>
              <a:tr h="325575">
                <a:tc>
                  <a:txBody>
                    <a:bodyPr/>
                    <a:lstStyle/>
                    <a:p>
                      <a:pPr marL="0" lvl="0" indent="0" algn="ctr" rtl="0">
                        <a:spcBef>
                          <a:spcPts val="0"/>
                        </a:spcBef>
                        <a:spcAft>
                          <a:spcPts val="0"/>
                        </a:spcAft>
                        <a:buNone/>
                      </a:pPr>
                      <a:r>
                        <a:rPr lang="zh-CN" sz="800"/>
                        <a:t>random_state</a:t>
                      </a:r>
                      <a:endParaRPr sz="800"/>
                    </a:p>
                  </a:txBody>
                  <a:tcPr marL="91425" marR="91425" marT="91425" marB="91425"/>
                </a:tc>
                <a:tc>
                  <a:txBody>
                    <a:bodyPr/>
                    <a:lstStyle/>
                    <a:p>
                      <a:pPr marL="0" lvl="0" indent="0" algn="ctr" rtl="0">
                        <a:spcBef>
                          <a:spcPts val="0"/>
                        </a:spcBef>
                        <a:spcAft>
                          <a:spcPts val="0"/>
                        </a:spcAft>
                        <a:buNone/>
                      </a:pPr>
                      <a:r>
                        <a:rPr lang="zh-CN" sz="800"/>
                        <a:t>1234</a:t>
                      </a:r>
                      <a:endParaRPr sz="800"/>
                    </a:p>
                  </a:txBody>
                  <a:tcPr marL="91425" marR="91425" marT="91425" marB="91425"/>
                </a:tc>
                <a:tc>
                  <a:txBody>
                    <a:bodyPr/>
                    <a:lstStyle/>
                    <a:p>
                      <a:pPr marL="0" lvl="0" indent="0" algn="ctr" rtl="0">
                        <a:spcBef>
                          <a:spcPts val="0"/>
                        </a:spcBef>
                        <a:spcAft>
                          <a:spcPts val="0"/>
                        </a:spcAft>
                        <a:buNone/>
                      </a:pPr>
                      <a:r>
                        <a:rPr lang="zh-CN" sz="800"/>
                        <a:t>learning_rate</a:t>
                      </a:r>
                      <a:endParaRPr sz="800"/>
                    </a:p>
                  </a:txBody>
                  <a:tcPr marL="91425" marR="91425" marT="91425" marB="91425"/>
                </a:tc>
                <a:tc>
                  <a:txBody>
                    <a:bodyPr/>
                    <a:lstStyle/>
                    <a:p>
                      <a:pPr marL="0" lvl="0" indent="0" algn="ctr" rtl="0">
                        <a:spcBef>
                          <a:spcPts val="0"/>
                        </a:spcBef>
                        <a:spcAft>
                          <a:spcPts val="0"/>
                        </a:spcAft>
                        <a:buNone/>
                      </a:pPr>
                      <a:r>
                        <a:rPr lang="zh-CN" sz="800"/>
                        <a:t>0.001</a:t>
                      </a:r>
                      <a:endParaRPr sz="800"/>
                    </a:p>
                  </a:txBody>
                  <a:tcPr marL="91425" marR="91425" marT="91425" marB="91425"/>
                </a:tc>
                <a:extLst>
                  <a:ext uri="{0D108BD9-81ED-4DB2-BD59-A6C34878D82A}">
                    <a16:rowId xmlns:a16="http://schemas.microsoft.com/office/drawing/2014/main" val="10003"/>
                  </a:ext>
                </a:extLst>
              </a:tr>
              <a:tr h="325575">
                <a:tc>
                  <a:txBody>
                    <a:bodyPr/>
                    <a:lstStyle/>
                    <a:p>
                      <a:pPr marL="0" lvl="0" indent="0" algn="ctr" rtl="0">
                        <a:spcBef>
                          <a:spcPts val="0"/>
                        </a:spcBef>
                        <a:spcAft>
                          <a:spcPts val="0"/>
                        </a:spcAft>
                        <a:buNone/>
                      </a:pPr>
                      <a:r>
                        <a:rPr lang="zh-CN" sz="800"/>
                        <a:t>max_bins</a:t>
                      </a:r>
                      <a:endParaRPr sz="800"/>
                    </a:p>
                  </a:txBody>
                  <a:tcPr marL="91425" marR="91425" marT="91425" marB="91425"/>
                </a:tc>
                <a:tc>
                  <a:txBody>
                    <a:bodyPr/>
                    <a:lstStyle/>
                    <a:p>
                      <a:pPr marL="0" lvl="0" indent="0" algn="ctr" rtl="0">
                        <a:spcBef>
                          <a:spcPts val="0"/>
                        </a:spcBef>
                        <a:spcAft>
                          <a:spcPts val="0"/>
                        </a:spcAft>
                        <a:buNone/>
                      </a:pPr>
                      <a:r>
                        <a:rPr lang="zh-CN" sz="800"/>
                        <a:t>128</a:t>
                      </a:r>
                      <a:endParaRPr sz="800"/>
                    </a:p>
                  </a:txBody>
                  <a:tcPr marL="91425" marR="91425" marT="91425" marB="91425"/>
                </a:tc>
                <a:tc>
                  <a:txBody>
                    <a:bodyPr/>
                    <a:lstStyle/>
                    <a:p>
                      <a:pPr marL="0" lvl="0" indent="0" algn="ctr" rtl="0">
                        <a:spcBef>
                          <a:spcPts val="0"/>
                        </a:spcBef>
                        <a:spcAft>
                          <a:spcPts val="0"/>
                        </a:spcAft>
                        <a:buNone/>
                      </a:pPr>
                      <a:r>
                        <a:rPr lang="zh-CN" sz="800"/>
                        <a:t>validation_size</a:t>
                      </a:r>
                      <a:endParaRPr sz="800"/>
                    </a:p>
                  </a:txBody>
                  <a:tcPr marL="91425" marR="91425" marT="91425" marB="91425"/>
                </a:tc>
                <a:tc>
                  <a:txBody>
                    <a:bodyPr/>
                    <a:lstStyle/>
                    <a:p>
                      <a:pPr marL="0" lvl="0" indent="0" algn="ctr" rtl="0">
                        <a:spcBef>
                          <a:spcPts val="0"/>
                        </a:spcBef>
                        <a:spcAft>
                          <a:spcPts val="0"/>
                        </a:spcAft>
                        <a:buNone/>
                      </a:pPr>
                      <a:r>
                        <a:rPr lang="zh-CN" sz="800"/>
                        <a:t>0.25</a:t>
                      </a:r>
                      <a:endParaRPr sz="800"/>
                    </a:p>
                  </a:txBody>
                  <a:tcPr marL="91425" marR="91425" marT="91425" marB="91425"/>
                </a:tc>
                <a:extLst>
                  <a:ext uri="{0D108BD9-81ED-4DB2-BD59-A6C34878D82A}">
                    <a16:rowId xmlns:a16="http://schemas.microsoft.com/office/drawing/2014/main" val="10004"/>
                  </a:ext>
                </a:extLst>
              </a:tr>
              <a:tr h="325575">
                <a:tc>
                  <a:txBody>
                    <a:bodyPr/>
                    <a:lstStyle/>
                    <a:p>
                      <a:pPr marL="0" lvl="0" indent="0" algn="ctr" rtl="0">
                        <a:spcBef>
                          <a:spcPts val="0"/>
                        </a:spcBef>
                        <a:spcAft>
                          <a:spcPts val="0"/>
                        </a:spcAft>
                        <a:buNone/>
                      </a:pPr>
                      <a:r>
                        <a:rPr lang="zh-CN" sz="800"/>
                        <a:t>max_interaction_bins</a:t>
                      </a:r>
                      <a:endParaRPr sz="800"/>
                    </a:p>
                  </a:txBody>
                  <a:tcPr marL="91425" marR="91425" marT="91425" marB="91425"/>
                </a:tc>
                <a:tc>
                  <a:txBody>
                    <a:bodyPr/>
                    <a:lstStyle/>
                    <a:p>
                      <a:pPr marL="0" lvl="0" indent="0" algn="ctr" rtl="0">
                        <a:spcBef>
                          <a:spcPts val="0"/>
                        </a:spcBef>
                        <a:spcAft>
                          <a:spcPts val="0"/>
                        </a:spcAft>
                        <a:buNone/>
                      </a:pPr>
                      <a:r>
                        <a:rPr lang="zh-CN" sz="800"/>
                        <a:t>16</a:t>
                      </a:r>
                      <a:endParaRPr sz="800"/>
                    </a:p>
                  </a:txBody>
                  <a:tcPr marL="91425" marR="91425" marT="91425" marB="91425"/>
                </a:tc>
                <a:tc>
                  <a:txBody>
                    <a:bodyPr/>
                    <a:lstStyle/>
                    <a:p>
                      <a:pPr marL="0" lvl="0" indent="0" algn="ctr" rtl="0">
                        <a:spcBef>
                          <a:spcPts val="0"/>
                        </a:spcBef>
                        <a:spcAft>
                          <a:spcPts val="0"/>
                        </a:spcAft>
                        <a:buNone/>
                      </a:pPr>
                      <a:r>
                        <a:rPr lang="zh-CN" sz="800"/>
                        <a:t>min_samles_leaf</a:t>
                      </a:r>
                      <a:endParaRPr sz="800"/>
                    </a:p>
                  </a:txBody>
                  <a:tcPr marL="91425" marR="91425" marT="91425" marB="91425"/>
                </a:tc>
                <a:tc>
                  <a:txBody>
                    <a:bodyPr/>
                    <a:lstStyle/>
                    <a:p>
                      <a:pPr marL="0" lvl="0" indent="0" algn="ctr" rtl="0">
                        <a:spcBef>
                          <a:spcPts val="0"/>
                        </a:spcBef>
                        <a:spcAft>
                          <a:spcPts val="0"/>
                        </a:spcAft>
                        <a:buNone/>
                      </a:pPr>
                      <a:r>
                        <a:rPr lang="zh-CN" sz="800"/>
                        <a:t>10</a:t>
                      </a:r>
                      <a:endParaRPr sz="800"/>
                    </a:p>
                  </a:txBody>
                  <a:tcPr marL="91425" marR="91425" marT="91425" marB="91425"/>
                </a:tc>
                <a:extLst>
                  <a:ext uri="{0D108BD9-81ED-4DB2-BD59-A6C34878D82A}">
                    <a16:rowId xmlns:a16="http://schemas.microsoft.com/office/drawing/2014/main" val="10005"/>
                  </a:ext>
                </a:extLst>
              </a:tr>
              <a:tr h="325575">
                <a:tc>
                  <a:txBody>
                    <a:bodyPr/>
                    <a:lstStyle/>
                    <a:p>
                      <a:pPr marL="0" lvl="0" indent="0" algn="ctr" rtl="0">
                        <a:spcBef>
                          <a:spcPts val="0"/>
                        </a:spcBef>
                        <a:spcAft>
                          <a:spcPts val="0"/>
                        </a:spcAft>
                        <a:buNone/>
                      </a:pPr>
                      <a:r>
                        <a:rPr lang="zh-CN" sz="800"/>
                        <a:t>interactions</a:t>
                      </a:r>
                      <a:endParaRPr sz="800"/>
                    </a:p>
                  </a:txBody>
                  <a:tcPr marL="91425" marR="91425" marT="91425" marB="91425"/>
                </a:tc>
                <a:tc>
                  <a:txBody>
                    <a:bodyPr/>
                    <a:lstStyle/>
                    <a:p>
                      <a:pPr marL="0" lvl="0" indent="0" algn="ctr" rtl="0">
                        <a:spcBef>
                          <a:spcPts val="0"/>
                        </a:spcBef>
                        <a:spcAft>
                          <a:spcPts val="0"/>
                        </a:spcAft>
                        <a:buNone/>
                      </a:pPr>
                      <a:r>
                        <a:rPr lang="zh-CN" sz="800"/>
                        <a:t>15</a:t>
                      </a:r>
                      <a:endParaRPr sz="800"/>
                    </a:p>
                  </a:txBody>
                  <a:tcPr marL="91425" marR="91425" marT="91425" marB="91425"/>
                </a:tc>
                <a:tc>
                  <a:txBody>
                    <a:bodyPr/>
                    <a:lstStyle/>
                    <a:p>
                      <a:pPr marL="0" lvl="0" indent="0" algn="ctr" rtl="0">
                        <a:spcBef>
                          <a:spcPts val="0"/>
                        </a:spcBef>
                        <a:spcAft>
                          <a:spcPts val="0"/>
                        </a:spcAft>
                        <a:buNone/>
                      </a:pPr>
                      <a:r>
                        <a:rPr lang="zh-CN" sz="800"/>
                        <a:t>max_leaves</a:t>
                      </a:r>
                      <a:endParaRPr sz="800"/>
                    </a:p>
                  </a:txBody>
                  <a:tcPr marL="91425" marR="91425" marT="91425" marB="91425"/>
                </a:tc>
                <a:tc>
                  <a:txBody>
                    <a:bodyPr/>
                    <a:lstStyle/>
                    <a:p>
                      <a:pPr marL="0" lvl="0" indent="0" algn="ctr" rtl="0">
                        <a:spcBef>
                          <a:spcPts val="0"/>
                        </a:spcBef>
                        <a:spcAft>
                          <a:spcPts val="0"/>
                        </a:spcAft>
                        <a:buNone/>
                      </a:pPr>
                      <a:r>
                        <a:rPr lang="zh-CN" sz="800"/>
                        <a:t>3</a:t>
                      </a:r>
                      <a:endParaRPr sz="800"/>
                    </a:p>
                  </a:txBody>
                  <a:tcPr marL="91425" marR="91425" marT="91425" marB="91425"/>
                </a:tc>
                <a:extLst>
                  <a:ext uri="{0D108BD9-81ED-4DB2-BD59-A6C34878D82A}">
                    <a16:rowId xmlns:a16="http://schemas.microsoft.com/office/drawing/2014/main" val="10006"/>
                  </a:ext>
                </a:extLst>
              </a:tr>
            </a:tbl>
          </a:graphicData>
        </a:graphic>
      </p:graphicFrame>
      <p:sp>
        <p:nvSpPr>
          <p:cNvPr id="296" name="Google Shape;296;p45"/>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Explainable Boosting Machine (EBM)</a:t>
            </a:r>
            <a:endParaRPr sz="2000" b="0">
              <a:solidFill>
                <a:schemeClr val="lt1"/>
              </a:solidFill>
            </a:endParaRPr>
          </a:p>
        </p:txBody>
      </p:sp>
      <p:sp>
        <p:nvSpPr>
          <p:cNvPr id="297" name="Google Shape;297;p45"/>
          <p:cNvSpPr txBox="1"/>
          <p:nvPr/>
        </p:nvSpPr>
        <p:spPr>
          <a:xfrm>
            <a:off x="4773800" y="1192850"/>
            <a:ext cx="3908700" cy="97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dirty="0"/>
              <a:t>Performance</a:t>
            </a:r>
            <a:endParaRPr sz="1600" b="1" dirty="0"/>
          </a:p>
          <a:p>
            <a:pPr marL="457200" lvl="0" indent="-317500" algn="l" rtl="0">
              <a:lnSpc>
                <a:spcPct val="90000"/>
              </a:lnSpc>
              <a:spcBef>
                <a:spcPts val="800"/>
              </a:spcBef>
              <a:spcAft>
                <a:spcPts val="0"/>
              </a:spcAft>
              <a:buClr>
                <a:schemeClr val="dk1"/>
              </a:buClr>
              <a:buSzPts val="1400"/>
              <a:buChar char="●"/>
            </a:pPr>
            <a:r>
              <a:rPr lang="zh-CN" b="1" dirty="0">
                <a:solidFill>
                  <a:schemeClr val="dk1"/>
                </a:solidFill>
              </a:rPr>
              <a:t>Average</a:t>
            </a:r>
            <a:r>
              <a:rPr lang="en-US" altLang="zh-CN" b="1" dirty="0">
                <a:solidFill>
                  <a:schemeClr val="dk1"/>
                </a:solidFill>
              </a:rPr>
              <a:t> </a:t>
            </a:r>
            <a:r>
              <a:rPr lang="zh-CN" b="1" dirty="0">
                <a:solidFill>
                  <a:schemeClr val="dk1"/>
                </a:solidFill>
              </a:rPr>
              <a:t>five-folds evaluation </a:t>
            </a:r>
            <a:endParaRPr sz="1600" b="1" dirty="0"/>
          </a:p>
          <a:p>
            <a:pPr marL="0" lvl="0" indent="0" algn="l" rtl="0">
              <a:spcBef>
                <a:spcPts val="0"/>
              </a:spcBef>
              <a:spcAft>
                <a:spcPts val="0"/>
              </a:spcAft>
              <a:buNone/>
            </a:pPr>
            <a:endParaRPr sz="1600" b="1" dirty="0"/>
          </a:p>
        </p:txBody>
      </p:sp>
      <p:graphicFrame>
        <p:nvGraphicFramePr>
          <p:cNvPr id="298" name="Google Shape;298;p45"/>
          <p:cNvGraphicFramePr/>
          <p:nvPr/>
        </p:nvGraphicFramePr>
        <p:xfrm>
          <a:off x="4773800" y="3322195"/>
          <a:ext cx="4004425" cy="1422725"/>
        </p:xfrm>
        <a:graphic>
          <a:graphicData uri="http://schemas.openxmlformats.org/drawingml/2006/table">
            <a:tbl>
              <a:tblPr>
                <a:noFill/>
                <a:tableStyleId>{BF21FBC5-9F19-4A37-B5EB-3A1BFDAE0410}</a:tableStyleId>
              </a:tblPr>
              <a:tblGrid>
                <a:gridCol w="791150">
                  <a:extLst>
                    <a:ext uri="{9D8B030D-6E8A-4147-A177-3AD203B41FA5}">
                      <a16:colId xmlns:a16="http://schemas.microsoft.com/office/drawing/2014/main" val="20000"/>
                    </a:ext>
                  </a:extLst>
                </a:gridCol>
                <a:gridCol w="1114175">
                  <a:extLst>
                    <a:ext uri="{9D8B030D-6E8A-4147-A177-3AD203B41FA5}">
                      <a16:colId xmlns:a16="http://schemas.microsoft.com/office/drawing/2014/main" val="20001"/>
                    </a:ext>
                  </a:extLst>
                </a:gridCol>
                <a:gridCol w="1062475">
                  <a:extLst>
                    <a:ext uri="{9D8B030D-6E8A-4147-A177-3AD203B41FA5}">
                      <a16:colId xmlns:a16="http://schemas.microsoft.com/office/drawing/2014/main" val="20002"/>
                    </a:ext>
                  </a:extLst>
                </a:gridCol>
                <a:gridCol w="1036625">
                  <a:extLst>
                    <a:ext uri="{9D8B030D-6E8A-4147-A177-3AD203B41FA5}">
                      <a16:colId xmlns:a16="http://schemas.microsoft.com/office/drawing/2014/main" val="20003"/>
                    </a:ext>
                  </a:extLst>
                </a:gridCol>
              </a:tblGrid>
              <a:tr h="386925">
                <a:tc rowSpan="2" gridSpan="2">
                  <a:txBody>
                    <a:bodyPr/>
                    <a:lstStyle/>
                    <a:p>
                      <a:pPr marL="0" lvl="0" indent="0" algn="ctr" rtl="0">
                        <a:lnSpc>
                          <a:spcPct val="115000"/>
                        </a:lnSpc>
                        <a:spcBef>
                          <a:spcPts val="0"/>
                        </a:spcBef>
                        <a:spcAft>
                          <a:spcPts val="0"/>
                        </a:spcAft>
                        <a:buNone/>
                      </a:pPr>
                      <a:r>
                        <a:rPr lang="zh-CN" sz="1200" b="1">
                          <a:solidFill>
                            <a:schemeClr val="dk1"/>
                          </a:solidFill>
                        </a:rPr>
                        <a:t> cut-off = 0.44</a:t>
                      </a:r>
                      <a:endParaRPr sz="1100"/>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rowSpan="2" hMerge="1">
                  <a:txBody>
                    <a:bodyPr/>
                    <a:lstStyle/>
                    <a:p>
                      <a:endParaRPr lang="en-CN"/>
                    </a:p>
                  </a:txBody>
                  <a:tcPr/>
                </a:tc>
                <a:tc gridSpan="2">
                  <a:txBody>
                    <a:bodyPr/>
                    <a:lstStyle/>
                    <a:p>
                      <a:pPr marL="0" lvl="0" indent="0" algn="ctr" rtl="0">
                        <a:spcBef>
                          <a:spcPts val="0"/>
                        </a:spcBef>
                        <a:spcAft>
                          <a:spcPts val="0"/>
                        </a:spcAft>
                        <a:buNone/>
                      </a:pPr>
                      <a:r>
                        <a:rPr lang="zh-CN" sz="1200"/>
                        <a:t>Prediction</a:t>
                      </a:r>
                      <a:endParaRPr sz="1200"/>
                    </a:p>
                  </a:txBody>
                  <a:tcPr marL="91425" marR="91425" marT="91425" marB="91425" anchor="ctr"/>
                </a:tc>
                <a:tc hMerge="1">
                  <a:txBody>
                    <a:bodyPr/>
                    <a:lstStyle/>
                    <a:p>
                      <a:endParaRPr lang="en-CN"/>
                    </a:p>
                  </a:txBody>
                  <a:tcPr/>
                </a:tc>
                <a:extLst>
                  <a:ext uri="{0D108BD9-81ED-4DB2-BD59-A6C34878D82A}">
                    <a16:rowId xmlns:a16="http://schemas.microsoft.com/office/drawing/2014/main" val="10000"/>
                  </a:ext>
                </a:extLst>
              </a:tr>
              <a:tr h="390950">
                <a:tc gridSpan="2" vMerge="1">
                  <a:txBody>
                    <a:bodyPr/>
                    <a:lstStyle/>
                    <a:p>
                      <a:endParaRPr lang="en-CN"/>
                    </a:p>
                  </a:txBody>
                  <a:tcPr/>
                </a:tc>
                <a:tc hMerge="1" vMerge="1">
                  <a:txBody>
                    <a:bodyPr/>
                    <a:lstStyle/>
                    <a:p>
                      <a:endParaRPr lang="en-CN"/>
                    </a:p>
                  </a:txBody>
                  <a:tcPr/>
                </a:tc>
                <a:tc>
                  <a:txBody>
                    <a:bodyPr/>
                    <a:lstStyle/>
                    <a:p>
                      <a:pPr marL="0" lvl="0" indent="0" algn="ctr" rtl="0">
                        <a:spcBef>
                          <a:spcPts val="0"/>
                        </a:spcBef>
                        <a:spcAft>
                          <a:spcPts val="0"/>
                        </a:spcAft>
                        <a:buNone/>
                      </a:pPr>
                      <a:r>
                        <a:rPr lang="zh-CN" sz="800" b="1"/>
                        <a:t>1 (Fraud)</a:t>
                      </a:r>
                      <a:endParaRPr sz="800" b="1"/>
                    </a:p>
                  </a:txBody>
                  <a:tcPr marL="91425" marR="91425" marT="91425" marB="91425" anchor="ctr">
                    <a:lnB w="38100" cap="flat" cmpd="sng">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zh-CN" sz="800" b="1"/>
                        <a:t>0 (Non-fraud)</a:t>
                      </a:r>
                      <a:endParaRPr sz="800" b="1"/>
                    </a:p>
                  </a:txBody>
                  <a:tcPr marL="91425" marR="91425" marT="91425" marB="91425" anchor="ctr">
                    <a:solidFill>
                      <a:schemeClr val="lt2"/>
                    </a:solidFill>
                  </a:tcPr>
                </a:tc>
                <a:extLst>
                  <a:ext uri="{0D108BD9-81ED-4DB2-BD59-A6C34878D82A}">
                    <a16:rowId xmlns:a16="http://schemas.microsoft.com/office/drawing/2014/main" val="10001"/>
                  </a:ext>
                </a:extLst>
              </a:tr>
              <a:tr h="322425">
                <a:tc rowSpan="2">
                  <a:txBody>
                    <a:bodyPr/>
                    <a:lstStyle/>
                    <a:p>
                      <a:pPr marL="0" lvl="0" indent="0" algn="ctr" rtl="0">
                        <a:spcBef>
                          <a:spcPts val="0"/>
                        </a:spcBef>
                        <a:spcAft>
                          <a:spcPts val="0"/>
                        </a:spcAft>
                        <a:buNone/>
                      </a:pPr>
                      <a:r>
                        <a:rPr lang="zh-CN" sz="1200"/>
                        <a:t>Actual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CN" sz="800" b="1"/>
                        <a:t>1 (Fraud)</a:t>
                      </a:r>
                      <a:endParaRPr sz="800" b="1"/>
                    </a:p>
                  </a:txBody>
                  <a:tcPr marL="91425" marR="91425" marT="91425" marB="91425" anchor="ctr">
                    <a:lnL w="9525" cap="flat" cmpd="sng">
                      <a:solidFill>
                        <a:srgbClr val="9E9E9E"/>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zh-CN" sz="800"/>
                        <a:t>3,159</a:t>
                      </a:r>
                      <a:endParaRPr sz="800"/>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zh-CN" sz="800"/>
                        <a:t>3,569</a:t>
                      </a:r>
                      <a:endParaRPr sz="800"/>
                    </a:p>
                  </a:txBody>
                  <a:tcPr marL="91425" marR="91425" marT="91425" marB="91425" anchor="ctr">
                    <a:lnL w="38100" cap="flat" cmpd="sng">
                      <a:solidFill>
                        <a:schemeClr val="accent2"/>
                      </a:solidFill>
                      <a:prstDash val="solid"/>
                      <a:round/>
                      <a:headEnd type="none" w="sm" len="sm"/>
                      <a:tailEnd type="none" w="sm" len="sm"/>
                    </a:lnL>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2425">
                <a:tc vMerge="1">
                  <a:txBody>
                    <a:bodyPr/>
                    <a:lstStyle/>
                    <a:p>
                      <a:endParaRPr lang="en-CN"/>
                    </a:p>
                  </a:txBody>
                  <a:tcPr/>
                </a:tc>
                <a:tc>
                  <a:txBody>
                    <a:bodyPr/>
                    <a:lstStyle/>
                    <a:p>
                      <a:pPr marL="0" lvl="0" indent="0" algn="ctr" rtl="0">
                        <a:spcBef>
                          <a:spcPts val="0"/>
                        </a:spcBef>
                        <a:spcAft>
                          <a:spcPts val="0"/>
                        </a:spcAft>
                        <a:buNone/>
                      </a:pPr>
                      <a:r>
                        <a:rPr lang="zh-CN" sz="800" b="1"/>
                        <a:t>0 (Non-Fraud)</a:t>
                      </a:r>
                      <a:endParaRPr sz="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zh-CN" sz="800"/>
                        <a:t>8,351</a:t>
                      </a:r>
                      <a:endParaRPr sz="800"/>
                    </a:p>
                  </a:txBody>
                  <a:tcPr marL="91425" marR="91425" marT="91425" marB="91425" anchor="ctr">
                    <a:lnL w="9525" cap="flat" cmpd="sng">
                      <a:solidFill>
                        <a:srgbClr val="9E9E9E"/>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accent2"/>
                      </a:solidFill>
                      <a:prstDash val="solid"/>
                      <a:round/>
                      <a:headEnd type="none" w="sm" len="sm"/>
                      <a:tailEnd type="none" w="sm" len="sm"/>
                    </a:lnT>
                  </a:tcPr>
                </a:tc>
                <a:tc>
                  <a:txBody>
                    <a:bodyPr/>
                    <a:lstStyle/>
                    <a:p>
                      <a:pPr marL="0" lvl="0" indent="0" algn="ctr" rtl="0">
                        <a:spcBef>
                          <a:spcPts val="0"/>
                        </a:spcBef>
                        <a:spcAft>
                          <a:spcPts val="0"/>
                        </a:spcAft>
                        <a:buNone/>
                      </a:pPr>
                      <a:r>
                        <a:rPr lang="zh-CN" sz="800"/>
                        <a:t>58,925</a:t>
                      </a:r>
                      <a:endParaRPr sz="800"/>
                    </a:p>
                  </a:txBody>
                  <a:tcPr marL="91425" marR="91425" marT="91425" marB="91425" anchor="ctr">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299" name="Google Shape;299;p45"/>
          <p:cNvGraphicFramePr/>
          <p:nvPr/>
        </p:nvGraphicFramePr>
        <p:xfrm>
          <a:off x="4773800" y="2449625"/>
          <a:ext cx="4004375" cy="762000"/>
        </p:xfrm>
        <a:graphic>
          <a:graphicData uri="http://schemas.openxmlformats.org/drawingml/2006/table">
            <a:tbl>
              <a:tblPr>
                <a:noFill/>
                <a:tableStyleId>{BF21FBC5-9F19-4A37-B5EB-3A1BFDAE0410}</a:tableStyleId>
              </a:tblPr>
              <a:tblGrid>
                <a:gridCol w="800875">
                  <a:extLst>
                    <a:ext uri="{9D8B030D-6E8A-4147-A177-3AD203B41FA5}">
                      <a16:colId xmlns:a16="http://schemas.microsoft.com/office/drawing/2014/main" val="20000"/>
                    </a:ext>
                  </a:extLst>
                </a:gridCol>
                <a:gridCol w="800875">
                  <a:extLst>
                    <a:ext uri="{9D8B030D-6E8A-4147-A177-3AD203B41FA5}">
                      <a16:colId xmlns:a16="http://schemas.microsoft.com/office/drawing/2014/main" val="20001"/>
                    </a:ext>
                  </a:extLst>
                </a:gridCol>
                <a:gridCol w="800875">
                  <a:extLst>
                    <a:ext uri="{9D8B030D-6E8A-4147-A177-3AD203B41FA5}">
                      <a16:colId xmlns:a16="http://schemas.microsoft.com/office/drawing/2014/main" val="20002"/>
                    </a:ext>
                  </a:extLst>
                </a:gridCol>
                <a:gridCol w="800875">
                  <a:extLst>
                    <a:ext uri="{9D8B030D-6E8A-4147-A177-3AD203B41FA5}">
                      <a16:colId xmlns:a16="http://schemas.microsoft.com/office/drawing/2014/main" val="20003"/>
                    </a:ext>
                  </a:extLst>
                </a:gridCol>
                <a:gridCol w="8008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zh-CN" sz="1000" b="1"/>
                        <a:t>ACC</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AUC</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F1-Score</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Logloss</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MSE</a:t>
                      </a:r>
                      <a:endParaRPr sz="1000" b="1"/>
                    </a:p>
                  </a:txBody>
                  <a:tcPr marL="91425" marR="91425" marT="91425" marB="91425" anchor="ctr">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zh-CN" sz="1000"/>
                        <a:t>0.909</a:t>
                      </a:r>
                      <a:endParaRPr sz="1000"/>
                    </a:p>
                  </a:txBody>
                  <a:tcPr marL="91425" marR="91425" marT="91425" marB="91425" anchor="ctr"/>
                </a:tc>
                <a:tc>
                  <a:txBody>
                    <a:bodyPr/>
                    <a:lstStyle/>
                    <a:p>
                      <a:pPr marL="0" lvl="0" indent="0" algn="ctr" rtl="0">
                        <a:spcBef>
                          <a:spcPts val="0"/>
                        </a:spcBef>
                        <a:spcAft>
                          <a:spcPts val="0"/>
                        </a:spcAft>
                        <a:buNone/>
                      </a:pPr>
                      <a:r>
                        <a:rPr lang="zh-CN" sz="1000"/>
                        <a:t>0.792</a:t>
                      </a:r>
                      <a:endParaRPr sz="1000"/>
                    </a:p>
                  </a:txBody>
                  <a:tcPr marL="91425" marR="91425" marT="91425" marB="91425" anchor="ctr"/>
                </a:tc>
                <a:tc>
                  <a:txBody>
                    <a:bodyPr/>
                    <a:lstStyle/>
                    <a:p>
                      <a:pPr marL="0" lvl="0" indent="0" algn="ctr" rtl="0">
                        <a:spcBef>
                          <a:spcPts val="0"/>
                        </a:spcBef>
                        <a:spcAft>
                          <a:spcPts val="0"/>
                        </a:spcAft>
                        <a:buNone/>
                      </a:pPr>
                      <a:r>
                        <a:rPr lang="zh-CN" sz="1000"/>
                        <a:t>0.350</a:t>
                      </a:r>
                      <a:endParaRPr sz="1000"/>
                    </a:p>
                  </a:txBody>
                  <a:tcPr marL="91425" marR="91425" marT="91425" marB="91425" anchor="ctr"/>
                </a:tc>
                <a:tc>
                  <a:txBody>
                    <a:bodyPr/>
                    <a:lstStyle/>
                    <a:p>
                      <a:pPr marL="0" lvl="0" indent="0" algn="ctr" rtl="0">
                        <a:spcBef>
                          <a:spcPts val="0"/>
                        </a:spcBef>
                        <a:spcAft>
                          <a:spcPts val="0"/>
                        </a:spcAft>
                        <a:buNone/>
                      </a:pPr>
                      <a:r>
                        <a:rPr lang="zh-CN" sz="1000"/>
                        <a:t>0.339</a:t>
                      </a:r>
                      <a:endParaRPr sz="1000"/>
                    </a:p>
                  </a:txBody>
                  <a:tcPr marL="91425" marR="91425" marT="91425" marB="91425" anchor="ctr"/>
                </a:tc>
                <a:tc>
                  <a:txBody>
                    <a:bodyPr/>
                    <a:lstStyle/>
                    <a:p>
                      <a:pPr marL="0" lvl="0" indent="0" algn="ctr" rtl="0">
                        <a:spcBef>
                          <a:spcPts val="0"/>
                        </a:spcBef>
                        <a:spcAft>
                          <a:spcPts val="0"/>
                        </a:spcAft>
                        <a:buNone/>
                      </a:pPr>
                      <a:r>
                        <a:rPr lang="zh-CN" sz="1000"/>
                        <a:t>0.102</a:t>
                      </a:r>
                      <a:endParaRPr sz="1000"/>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body" idx="1"/>
          </p:nvPr>
        </p:nvSpPr>
        <p:spPr>
          <a:xfrm>
            <a:off x="421200" y="1192850"/>
            <a:ext cx="3803100" cy="11391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600" b="1">
                <a:solidFill>
                  <a:schemeClr val="dk1"/>
                </a:solidFill>
              </a:rPr>
              <a:t>Hyperparameters:</a:t>
            </a:r>
            <a:endParaRPr sz="1600" b="1">
              <a:solidFill>
                <a:schemeClr val="dk1"/>
              </a:solidFill>
            </a:endParaRPr>
          </a:p>
          <a:p>
            <a:pPr marL="457200" lvl="0" indent="-317500" algn="l" rtl="0">
              <a:spcBef>
                <a:spcPts val="800"/>
              </a:spcBef>
              <a:spcAft>
                <a:spcPts val="0"/>
              </a:spcAft>
              <a:buClr>
                <a:schemeClr val="dk1"/>
              </a:buClr>
              <a:buSzPts val="1400"/>
              <a:buChar char="●"/>
            </a:pPr>
            <a:r>
              <a:rPr lang="zh-CN" sz="1400" b="1">
                <a:solidFill>
                  <a:schemeClr val="dk1"/>
                </a:solidFill>
              </a:rPr>
              <a:t>Random Grid Search</a:t>
            </a:r>
            <a:r>
              <a:rPr lang="zh-CN" sz="1400">
                <a:solidFill>
                  <a:schemeClr val="dk1"/>
                </a:solidFill>
              </a:rPr>
              <a:t> </a:t>
            </a:r>
            <a:endParaRPr sz="1400">
              <a:solidFill>
                <a:schemeClr val="dk1"/>
              </a:solidFill>
            </a:endParaRPr>
          </a:p>
          <a:p>
            <a:pPr marL="914400" lvl="1" indent="-311150" algn="l" rtl="0">
              <a:lnSpc>
                <a:spcPct val="115000"/>
              </a:lnSpc>
              <a:spcBef>
                <a:spcPts val="0"/>
              </a:spcBef>
              <a:spcAft>
                <a:spcPts val="0"/>
              </a:spcAft>
              <a:buSzPts val="1300"/>
              <a:buChar char="○"/>
            </a:pPr>
            <a:r>
              <a:rPr lang="zh-CN" sz="1300"/>
              <a:t>Running Time: 340 sec</a:t>
            </a:r>
            <a:endParaRPr sz="1300"/>
          </a:p>
          <a:p>
            <a:pPr marL="914400" lvl="1" indent="-311150" algn="l" rtl="0">
              <a:spcBef>
                <a:spcPts val="0"/>
              </a:spcBef>
              <a:spcAft>
                <a:spcPts val="0"/>
              </a:spcAft>
              <a:buClr>
                <a:schemeClr val="dk1"/>
              </a:buClr>
              <a:buSzPts val="1300"/>
              <a:buChar char="○"/>
            </a:pPr>
            <a:r>
              <a:rPr lang="zh-CN" sz="1300"/>
              <a:t>Selected P</a:t>
            </a:r>
            <a:r>
              <a:rPr lang="zh-CN" sz="1300">
                <a:solidFill>
                  <a:schemeClr val="dk1"/>
                </a:solidFill>
              </a:rPr>
              <a:t>arameters:</a:t>
            </a:r>
            <a:endParaRPr sz="1300">
              <a:solidFill>
                <a:schemeClr val="dk1"/>
              </a:solidFill>
            </a:endParaRPr>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0" lvl="0" indent="0" algn="l" rtl="0">
              <a:spcBef>
                <a:spcPts val="800"/>
              </a:spcBef>
              <a:spcAft>
                <a:spcPts val="0"/>
              </a:spcAft>
              <a:buNone/>
            </a:pPr>
            <a:endParaRPr sz="1300"/>
          </a:p>
          <a:p>
            <a:pPr marL="182880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800"/>
              </a:spcBef>
              <a:spcAft>
                <a:spcPts val="0"/>
              </a:spcAft>
              <a:buNone/>
            </a:pPr>
            <a:endParaRPr sz="1300">
              <a:solidFill>
                <a:schemeClr val="dk1"/>
              </a:solidFill>
            </a:endParaRPr>
          </a:p>
          <a:p>
            <a:pPr marL="0" lvl="0" indent="0" algn="l" rtl="0">
              <a:spcBef>
                <a:spcPts val="800"/>
              </a:spcBef>
              <a:spcAft>
                <a:spcPts val="0"/>
              </a:spcAft>
              <a:buNone/>
            </a:pPr>
            <a:endParaRPr sz="1300">
              <a:solidFill>
                <a:schemeClr val="dk1"/>
              </a:solidFill>
            </a:endParaRPr>
          </a:p>
          <a:p>
            <a:pPr marL="0" lvl="0" indent="0" algn="l" rtl="0">
              <a:spcBef>
                <a:spcPts val="800"/>
              </a:spcBef>
              <a:spcAft>
                <a:spcPts val="0"/>
              </a:spcAft>
              <a:buNone/>
            </a:pPr>
            <a:endParaRPr/>
          </a:p>
        </p:txBody>
      </p:sp>
      <p:sp>
        <p:nvSpPr>
          <p:cNvPr id="305" name="Google Shape;305;p46"/>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4. Modeling Techique</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eXtreme Gradient Boosting (XGB)</a:t>
            </a:r>
            <a:endParaRPr sz="2000" b="0">
              <a:solidFill>
                <a:schemeClr val="lt1"/>
              </a:solidFill>
            </a:endParaRPr>
          </a:p>
        </p:txBody>
      </p:sp>
      <p:sp>
        <p:nvSpPr>
          <p:cNvPr id="306" name="Google Shape;306;p46"/>
          <p:cNvSpPr txBox="1"/>
          <p:nvPr/>
        </p:nvSpPr>
        <p:spPr>
          <a:xfrm>
            <a:off x="4773800" y="1192850"/>
            <a:ext cx="3908700" cy="97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dirty="0"/>
              <a:t>Performance</a:t>
            </a:r>
            <a:endParaRPr sz="1600" b="1" dirty="0"/>
          </a:p>
          <a:p>
            <a:pPr marL="457200" lvl="0" indent="-317500" algn="l" rtl="0">
              <a:lnSpc>
                <a:spcPct val="90000"/>
              </a:lnSpc>
              <a:spcBef>
                <a:spcPts val="800"/>
              </a:spcBef>
              <a:spcAft>
                <a:spcPts val="0"/>
              </a:spcAft>
              <a:buClr>
                <a:schemeClr val="dk1"/>
              </a:buClr>
              <a:buSzPts val="1400"/>
              <a:buChar char="●"/>
            </a:pPr>
            <a:r>
              <a:rPr lang="zh-CN" b="1" dirty="0">
                <a:solidFill>
                  <a:schemeClr val="dk1"/>
                </a:solidFill>
              </a:rPr>
              <a:t>Average five-folds evaluation </a:t>
            </a:r>
            <a:endParaRPr sz="1600" b="1" dirty="0"/>
          </a:p>
          <a:p>
            <a:pPr marL="0" lvl="0" indent="0" algn="l" rtl="0">
              <a:spcBef>
                <a:spcPts val="0"/>
              </a:spcBef>
              <a:spcAft>
                <a:spcPts val="0"/>
              </a:spcAft>
              <a:buNone/>
            </a:pPr>
            <a:endParaRPr sz="1600" b="1" dirty="0"/>
          </a:p>
        </p:txBody>
      </p:sp>
      <p:graphicFrame>
        <p:nvGraphicFramePr>
          <p:cNvPr id="307" name="Google Shape;307;p46"/>
          <p:cNvGraphicFramePr/>
          <p:nvPr>
            <p:extLst>
              <p:ext uri="{D42A27DB-BD31-4B8C-83A1-F6EECF244321}">
                <p14:modId xmlns:p14="http://schemas.microsoft.com/office/powerpoint/2010/main" val="1114968515"/>
              </p:ext>
            </p:extLst>
          </p:nvPr>
        </p:nvGraphicFramePr>
        <p:xfrm>
          <a:off x="4773800" y="3322195"/>
          <a:ext cx="4004425" cy="1422725"/>
        </p:xfrm>
        <a:graphic>
          <a:graphicData uri="http://schemas.openxmlformats.org/drawingml/2006/table">
            <a:tbl>
              <a:tblPr>
                <a:noFill/>
                <a:tableStyleId>{BF21FBC5-9F19-4A37-B5EB-3A1BFDAE0410}</a:tableStyleId>
              </a:tblPr>
              <a:tblGrid>
                <a:gridCol w="791150">
                  <a:extLst>
                    <a:ext uri="{9D8B030D-6E8A-4147-A177-3AD203B41FA5}">
                      <a16:colId xmlns:a16="http://schemas.microsoft.com/office/drawing/2014/main" val="20000"/>
                    </a:ext>
                  </a:extLst>
                </a:gridCol>
                <a:gridCol w="1114175">
                  <a:extLst>
                    <a:ext uri="{9D8B030D-6E8A-4147-A177-3AD203B41FA5}">
                      <a16:colId xmlns:a16="http://schemas.microsoft.com/office/drawing/2014/main" val="20001"/>
                    </a:ext>
                  </a:extLst>
                </a:gridCol>
                <a:gridCol w="1062475">
                  <a:extLst>
                    <a:ext uri="{9D8B030D-6E8A-4147-A177-3AD203B41FA5}">
                      <a16:colId xmlns:a16="http://schemas.microsoft.com/office/drawing/2014/main" val="20002"/>
                    </a:ext>
                  </a:extLst>
                </a:gridCol>
                <a:gridCol w="1036625">
                  <a:extLst>
                    <a:ext uri="{9D8B030D-6E8A-4147-A177-3AD203B41FA5}">
                      <a16:colId xmlns:a16="http://schemas.microsoft.com/office/drawing/2014/main" val="20003"/>
                    </a:ext>
                  </a:extLst>
                </a:gridCol>
              </a:tblGrid>
              <a:tr h="386925">
                <a:tc rowSpan="2" gridSpan="2">
                  <a:txBody>
                    <a:bodyPr/>
                    <a:lstStyle/>
                    <a:p>
                      <a:pPr marL="0" lvl="0" indent="0" algn="ctr" rtl="0">
                        <a:lnSpc>
                          <a:spcPct val="115000"/>
                        </a:lnSpc>
                        <a:spcBef>
                          <a:spcPts val="0"/>
                        </a:spcBef>
                        <a:spcAft>
                          <a:spcPts val="0"/>
                        </a:spcAft>
                        <a:buNone/>
                      </a:pPr>
                      <a:r>
                        <a:rPr lang="zh-CN" sz="1200" b="1" dirty="0">
                          <a:solidFill>
                            <a:schemeClr val="dk1"/>
                          </a:solidFill>
                        </a:rPr>
                        <a:t> cut-off = 0.</a:t>
                      </a:r>
                      <a:r>
                        <a:rPr lang="en-US" altLang="ko-KR" sz="1200" b="1" dirty="0">
                          <a:solidFill>
                            <a:schemeClr val="dk1"/>
                          </a:solidFill>
                        </a:rPr>
                        <a:t>2</a:t>
                      </a:r>
                      <a:endParaRPr sz="1100" dirty="0"/>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rowSpan="2" hMerge="1">
                  <a:txBody>
                    <a:bodyPr/>
                    <a:lstStyle/>
                    <a:p>
                      <a:endParaRPr lang="en-CN"/>
                    </a:p>
                  </a:txBody>
                  <a:tcPr/>
                </a:tc>
                <a:tc gridSpan="2">
                  <a:txBody>
                    <a:bodyPr/>
                    <a:lstStyle/>
                    <a:p>
                      <a:pPr marL="0" lvl="0" indent="0" algn="ctr" rtl="0">
                        <a:spcBef>
                          <a:spcPts val="0"/>
                        </a:spcBef>
                        <a:spcAft>
                          <a:spcPts val="0"/>
                        </a:spcAft>
                        <a:buNone/>
                      </a:pPr>
                      <a:r>
                        <a:rPr lang="zh-CN" sz="1200"/>
                        <a:t>Prediction</a:t>
                      </a:r>
                      <a:endParaRPr sz="1200"/>
                    </a:p>
                  </a:txBody>
                  <a:tcPr marL="91425" marR="91425" marT="91425" marB="91425" anchor="ctr"/>
                </a:tc>
                <a:tc hMerge="1">
                  <a:txBody>
                    <a:bodyPr/>
                    <a:lstStyle/>
                    <a:p>
                      <a:endParaRPr lang="en-CN"/>
                    </a:p>
                  </a:txBody>
                  <a:tcPr/>
                </a:tc>
                <a:extLst>
                  <a:ext uri="{0D108BD9-81ED-4DB2-BD59-A6C34878D82A}">
                    <a16:rowId xmlns:a16="http://schemas.microsoft.com/office/drawing/2014/main" val="10000"/>
                  </a:ext>
                </a:extLst>
              </a:tr>
              <a:tr h="390950">
                <a:tc gridSpan="2" vMerge="1">
                  <a:txBody>
                    <a:bodyPr/>
                    <a:lstStyle/>
                    <a:p>
                      <a:endParaRPr lang="en-CN"/>
                    </a:p>
                  </a:txBody>
                  <a:tcPr/>
                </a:tc>
                <a:tc hMerge="1" vMerge="1">
                  <a:txBody>
                    <a:bodyPr/>
                    <a:lstStyle/>
                    <a:p>
                      <a:endParaRPr lang="en-CN"/>
                    </a:p>
                  </a:txBody>
                  <a:tcPr/>
                </a:tc>
                <a:tc>
                  <a:txBody>
                    <a:bodyPr/>
                    <a:lstStyle/>
                    <a:p>
                      <a:pPr marL="0" lvl="0" indent="0" algn="ctr" rtl="0">
                        <a:spcBef>
                          <a:spcPts val="0"/>
                        </a:spcBef>
                        <a:spcAft>
                          <a:spcPts val="0"/>
                        </a:spcAft>
                        <a:buNone/>
                      </a:pPr>
                      <a:r>
                        <a:rPr lang="zh-CN" sz="800" b="1"/>
                        <a:t>1 (Fraud)</a:t>
                      </a:r>
                      <a:endParaRPr sz="800" b="1"/>
                    </a:p>
                  </a:txBody>
                  <a:tcPr marL="91425" marR="91425" marT="91425" marB="91425" anchor="ctr">
                    <a:lnB w="38100" cap="flat" cmpd="sng">
                      <a:solidFill>
                        <a:schemeClr val="accen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zh-CN" sz="800" b="1"/>
                        <a:t>0 (Non-fraud)</a:t>
                      </a:r>
                      <a:endParaRPr sz="800" b="1"/>
                    </a:p>
                  </a:txBody>
                  <a:tcPr marL="91425" marR="91425" marT="91425" marB="91425" anchor="ctr">
                    <a:solidFill>
                      <a:schemeClr val="lt2"/>
                    </a:solidFill>
                  </a:tcPr>
                </a:tc>
                <a:extLst>
                  <a:ext uri="{0D108BD9-81ED-4DB2-BD59-A6C34878D82A}">
                    <a16:rowId xmlns:a16="http://schemas.microsoft.com/office/drawing/2014/main" val="10001"/>
                  </a:ext>
                </a:extLst>
              </a:tr>
              <a:tr h="322425">
                <a:tc rowSpan="2">
                  <a:txBody>
                    <a:bodyPr/>
                    <a:lstStyle/>
                    <a:p>
                      <a:pPr marL="0" lvl="0" indent="0" algn="ctr" rtl="0">
                        <a:spcBef>
                          <a:spcPts val="0"/>
                        </a:spcBef>
                        <a:spcAft>
                          <a:spcPts val="0"/>
                        </a:spcAft>
                        <a:buNone/>
                      </a:pPr>
                      <a:r>
                        <a:rPr lang="zh-CN" sz="1200"/>
                        <a:t>Actual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CN" sz="800" b="1"/>
                        <a:t>1 (Fraud)</a:t>
                      </a:r>
                      <a:endParaRPr sz="800" b="1"/>
                    </a:p>
                  </a:txBody>
                  <a:tcPr marL="91425" marR="91425" marT="91425" marB="91425" anchor="ctr">
                    <a:lnL w="9525" cap="flat" cmpd="sng">
                      <a:solidFill>
                        <a:srgbClr val="9E9E9E"/>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zh-CN" sz="800"/>
                        <a:t>3,163</a:t>
                      </a:r>
                      <a:endParaRPr sz="800"/>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zh-CN" sz="800"/>
                        <a:t>3,565</a:t>
                      </a:r>
                      <a:endParaRPr sz="800"/>
                    </a:p>
                  </a:txBody>
                  <a:tcPr marL="91425" marR="91425" marT="91425" marB="91425" anchor="ctr">
                    <a:lnL w="38100" cap="flat" cmpd="sng">
                      <a:solidFill>
                        <a:schemeClr val="accent2"/>
                      </a:solidFill>
                      <a:prstDash val="solid"/>
                      <a:round/>
                      <a:headEnd type="none" w="sm" len="sm"/>
                      <a:tailEnd type="none" w="sm" len="sm"/>
                    </a:lnL>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2425">
                <a:tc vMerge="1">
                  <a:txBody>
                    <a:bodyPr/>
                    <a:lstStyle/>
                    <a:p>
                      <a:endParaRPr lang="en-CN"/>
                    </a:p>
                  </a:txBody>
                  <a:tcPr/>
                </a:tc>
                <a:tc>
                  <a:txBody>
                    <a:bodyPr/>
                    <a:lstStyle/>
                    <a:p>
                      <a:pPr marL="0" lvl="0" indent="0" algn="ctr" rtl="0">
                        <a:spcBef>
                          <a:spcPts val="0"/>
                        </a:spcBef>
                        <a:spcAft>
                          <a:spcPts val="0"/>
                        </a:spcAft>
                        <a:buNone/>
                      </a:pPr>
                      <a:r>
                        <a:rPr lang="zh-CN" sz="800" b="1"/>
                        <a:t>0 (Non-Fraud)</a:t>
                      </a:r>
                      <a:endParaRPr sz="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zh-CN" sz="800"/>
                        <a:t>5,686</a:t>
                      </a:r>
                      <a:endParaRPr sz="800"/>
                    </a:p>
                  </a:txBody>
                  <a:tcPr marL="91425" marR="91425" marT="91425" marB="91425" anchor="ctr">
                    <a:lnL w="9525" cap="flat" cmpd="sng">
                      <a:solidFill>
                        <a:srgbClr val="9E9E9E"/>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accent2"/>
                      </a:solidFill>
                      <a:prstDash val="solid"/>
                      <a:round/>
                      <a:headEnd type="none" w="sm" len="sm"/>
                      <a:tailEnd type="none" w="sm" len="sm"/>
                    </a:lnT>
                  </a:tcPr>
                </a:tc>
                <a:tc>
                  <a:txBody>
                    <a:bodyPr/>
                    <a:lstStyle/>
                    <a:p>
                      <a:pPr marL="0" lvl="0" indent="0" algn="ctr" rtl="0">
                        <a:spcBef>
                          <a:spcPts val="0"/>
                        </a:spcBef>
                        <a:spcAft>
                          <a:spcPts val="0"/>
                        </a:spcAft>
                        <a:buNone/>
                      </a:pPr>
                      <a:r>
                        <a:rPr lang="zh-CN" sz="800" dirty="0"/>
                        <a:t>61,590</a:t>
                      </a:r>
                      <a:endParaRPr sz="800" dirty="0"/>
                    </a:p>
                  </a:txBody>
                  <a:tcPr marL="91425" marR="91425" marT="91425" marB="91425" anchor="ctr">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08" name="Google Shape;308;p46"/>
          <p:cNvGraphicFramePr/>
          <p:nvPr/>
        </p:nvGraphicFramePr>
        <p:xfrm>
          <a:off x="4773800" y="2449625"/>
          <a:ext cx="4004375" cy="762000"/>
        </p:xfrm>
        <a:graphic>
          <a:graphicData uri="http://schemas.openxmlformats.org/drawingml/2006/table">
            <a:tbl>
              <a:tblPr>
                <a:noFill/>
                <a:tableStyleId>{BF21FBC5-9F19-4A37-B5EB-3A1BFDAE0410}</a:tableStyleId>
              </a:tblPr>
              <a:tblGrid>
                <a:gridCol w="800875">
                  <a:extLst>
                    <a:ext uri="{9D8B030D-6E8A-4147-A177-3AD203B41FA5}">
                      <a16:colId xmlns:a16="http://schemas.microsoft.com/office/drawing/2014/main" val="20000"/>
                    </a:ext>
                  </a:extLst>
                </a:gridCol>
                <a:gridCol w="800875">
                  <a:extLst>
                    <a:ext uri="{9D8B030D-6E8A-4147-A177-3AD203B41FA5}">
                      <a16:colId xmlns:a16="http://schemas.microsoft.com/office/drawing/2014/main" val="20001"/>
                    </a:ext>
                  </a:extLst>
                </a:gridCol>
                <a:gridCol w="800875">
                  <a:extLst>
                    <a:ext uri="{9D8B030D-6E8A-4147-A177-3AD203B41FA5}">
                      <a16:colId xmlns:a16="http://schemas.microsoft.com/office/drawing/2014/main" val="20002"/>
                    </a:ext>
                  </a:extLst>
                </a:gridCol>
                <a:gridCol w="800875">
                  <a:extLst>
                    <a:ext uri="{9D8B030D-6E8A-4147-A177-3AD203B41FA5}">
                      <a16:colId xmlns:a16="http://schemas.microsoft.com/office/drawing/2014/main" val="20003"/>
                    </a:ext>
                  </a:extLst>
                </a:gridCol>
                <a:gridCol w="8008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zh-CN" sz="1000" b="1"/>
                        <a:t>ACC</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AUC</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F1-Score</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Logloss</a:t>
                      </a:r>
                      <a:endParaRPr sz="1000" b="1"/>
                    </a:p>
                  </a:txBody>
                  <a:tcPr marL="91425" marR="91425" marT="91425" marB="91425" anchor="ctr">
                    <a:solidFill>
                      <a:schemeClr val="lt2"/>
                    </a:solidFill>
                  </a:tcPr>
                </a:tc>
                <a:tc>
                  <a:txBody>
                    <a:bodyPr/>
                    <a:lstStyle/>
                    <a:p>
                      <a:pPr marL="0" lvl="0" indent="0" algn="ctr" rtl="0">
                        <a:spcBef>
                          <a:spcPts val="0"/>
                        </a:spcBef>
                        <a:spcAft>
                          <a:spcPts val="0"/>
                        </a:spcAft>
                        <a:buNone/>
                      </a:pPr>
                      <a:r>
                        <a:rPr lang="zh-CN" sz="1000" b="1"/>
                        <a:t>MSE</a:t>
                      </a:r>
                      <a:endParaRPr sz="1000" b="1"/>
                    </a:p>
                  </a:txBody>
                  <a:tcPr marL="91425" marR="91425" marT="91425" marB="91425" anchor="ctr">
                    <a:solidFill>
                      <a:schemeClr val="lt2"/>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zh-CN" sz="1000"/>
                        <a:t>0.914</a:t>
                      </a:r>
                      <a:endParaRPr sz="1000"/>
                    </a:p>
                  </a:txBody>
                  <a:tcPr marL="91425" marR="91425" marT="91425" marB="91425" anchor="ctr"/>
                </a:tc>
                <a:tc>
                  <a:txBody>
                    <a:bodyPr/>
                    <a:lstStyle/>
                    <a:p>
                      <a:pPr marL="0" lvl="0" indent="0" algn="ctr" rtl="0">
                        <a:spcBef>
                          <a:spcPts val="0"/>
                        </a:spcBef>
                        <a:spcAft>
                          <a:spcPts val="0"/>
                        </a:spcAft>
                        <a:buNone/>
                      </a:pPr>
                      <a:r>
                        <a:rPr lang="zh-CN" sz="1000"/>
                        <a:t>0.836</a:t>
                      </a:r>
                      <a:endParaRPr sz="1000"/>
                    </a:p>
                  </a:txBody>
                  <a:tcPr marL="91425" marR="91425" marT="91425" marB="91425" anchor="ctr"/>
                </a:tc>
                <a:tc>
                  <a:txBody>
                    <a:bodyPr/>
                    <a:lstStyle/>
                    <a:p>
                      <a:pPr marL="0" lvl="0" indent="0" algn="ctr" rtl="0">
                        <a:spcBef>
                          <a:spcPts val="0"/>
                        </a:spcBef>
                        <a:spcAft>
                          <a:spcPts val="0"/>
                        </a:spcAft>
                        <a:buNone/>
                      </a:pPr>
                      <a:r>
                        <a:rPr lang="zh-CN" sz="1000"/>
                        <a:t>0.411</a:t>
                      </a:r>
                      <a:endParaRPr sz="1000"/>
                    </a:p>
                  </a:txBody>
                  <a:tcPr marL="91425" marR="91425" marT="91425" marB="91425" anchor="ctr"/>
                </a:tc>
                <a:tc>
                  <a:txBody>
                    <a:bodyPr/>
                    <a:lstStyle/>
                    <a:p>
                      <a:pPr marL="0" lvl="0" indent="0" algn="ctr" rtl="0">
                        <a:spcBef>
                          <a:spcPts val="0"/>
                        </a:spcBef>
                        <a:spcAft>
                          <a:spcPts val="0"/>
                        </a:spcAft>
                        <a:buNone/>
                      </a:pPr>
                      <a:r>
                        <a:rPr lang="zh-CN" sz="1000"/>
                        <a:t>0.274</a:t>
                      </a:r>
                      <a:endParaRPr sz="1000"/>
                    </a:p>
                  </a:txBody>
                  <a:tcPr marL="91425" marR="91425" marT="91425" marB="91425" anchor="ctr"/>
                </a:tc>
                <a:tc>
                  <a:txBody>
                    <a:bodyPr/>
                    <a:lstStyle/>
                    <a:p>
                      <a:pPr marL="0" lvl="0" indent="0" algn="ctr" rtl="0">
                        <a:spcBef>
                          <a:spcPts val="0"/>
                        </a:spcBef>
                        <a:spcAft>
                          <a:spcPts val="0"/>
                        </a:spcAft>
                        <a:buNone/>
                      </a:pPr>
                      <a:r>
                        <a:rPr lang="zh-CN" sz="1000"/>
                        <a:t>0.076</a:t>
                      </a:r>
                      <a:endParaRPr sz="1000"/>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309" name="Google Shape;309;p46"/>
          <p:cNvGraphicFramePr/>
          <p:nvPr/>
        </p:nvGraphicFramePr>
        <p:xfrm>
          <a:off x="421188" y="2449625"/>
          <a:ext cx="3803100" cy="2441700"/>
        </p:xfrm>
        <a:graphic>
          <a:graphicData uri="http://schemas.openxmlformats.org/drawingml/2006/table">
            <a:tbl>
              <a:tblPr>
                <a:noFill/>
                <a:tableStyleId>{BF21FBC5-9F19-4A37-B5EB-3A1BFDAE0410}</a:tableStyleId>
              </a:tblPr>
              <a:tblGrid>
                <a:gridCol w="1432800">
                  <a:extLst>
                    <a:ext uri="{9D8B030D-6E8A-4147-A177-3AD203B41FA5}">
                      <a16:colId xmlns:a16="http://schemas.microsoft.com/office/drawing/2014/main" val="20000"/>
                    </a:ext>
                  </a:extLst>
                </a:gridCol>
                <a:gridCol w="546900">
                  <a:extLst>
                    <a:ext uri="{9D8B030D-6E8A-4147-A177-3AD203B41FA5}">
                      <a16:colId xmlns:a16="http://schemas.microsoft.com/office/drawing/2014/main" val="20001"/>
                    </a:ext>
                  </a:extLst>
                </a:gridCol>
                <a:gridCol w="1306275">
                  <a:extLst>
                    <a:ext uri="{9D8B030D-6E8A-4147-A177-3AD203B41FA5}">
                      <a16:colId xmlns:a16="http://schemas.microsoft.com/office/drawing/2014/main" val="20002"/>
                    </a:ext>
                  </a:extLst>
                </a:gridCol>
                <a:gridCol w="517125">
                  <a:extLst>
                    <a:ext uri="{9D8B030D-6E8A-4147-A177-3AD203B41FA5}">
                      <a16:colId xmlns:a16="http://schemas.microsoft.com/office/drawing/2014/main" val="20003"/>
                    </a:ext>
                  </a:extLst>
                </a:gridCol>
              </a:tblGrid>
              <a:tr h="341200">
                <a:tc>
                  <a:txBody>
                    <a:bodyPr/>
                    <a:lstStyle/>
                    <a:p>
                      <a:pPr marL="0" lvl="0" indent="0" algn="ctr" rtl="0">
                        <a:spcBef>
                          <a:spcPts val="0"/>
                        </a:spcBef>
                        <a:spcAft>
                          <a:spcPts val="0"/>
                        </a:spcAft>
                        <a:buNone/>
                      </a:pPr>
                      <a:r>
                        <a:rPr lang="zh-CN" sz="1000" b="1"/>
                        <a:t>Parameter</a:t>
                      </a:r>
                      <a:endParaRPr sz="10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tc>
                  <a:txBody>
                    <a:bodyPr/>
                    <a:lstStyle/>
                    <a:p>
                      <a:pPr marL="0" lvl="0" indent="0" algn="ctr" rtl="0">
                        <a:spcBef>
                          <a:spcPts val="0"/>
                        </a:spcBef>
                        <a:spcAft>
                          <a:spcPts val="0"/>
                        </a:spcAft>
                        <a:buNone/>
                      </a:pPr>
                      <a:r>
                        <a:rPr lang="zh-CN" sz="1000" b="1"/>
                        <a:t>Value</a:t>
                      </a:r>
                      <a:endParaRPr sz="10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tc>
                  <a:txBody>
                    <a:bodyPr/>
                    <a:lstStyle/>
                    <a:p>
                      <a:pPr marL="0" lvl="0" indent="0" algn="ctr" rtl="0">
                        <a:spcBef>
                          <a:spcPts val="0"/>
                        </a:spcBef>
                        <a:spcAft>
                          <a:spcPts val="0"/>
                        </a:spcAft>
                        <a:buNone/>
                      </a:pPr>
                      <a:r>
                        <a:rPr lang="zh-CN" sz="1000" b="1"/>
                        <a:t>Parameter</a:t>
                      </a:r>
                      <a:endParaRPr sz="10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tc>
                  <a:txBody>
                    <a:bodyPr/>
                    <a:lstStyle/>
                    <a:p>
                      <a:pPr marL="0" lvl="0" indent="0" algn="ctr" rtl="0">
                        <a:spcBef>
                          <a:spcPts val="0"/>
                        </a:spcBef>
                        <a:spcAft>
                          <a:spcPts val="0"/>
                        </a:spcAft>
                        <a:buNone/>
                      </a:pPr>
                      <a:r>
                        <a:rPr lang="zh-CN" sz="1000" b="1"/>
                        <a:t>Value</a:t>
                      </a:r>
                      <a:endParaRPr sz="10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CECEC"/>
                    </a:solidFill>
                  </a:tcPr>
                </a:tc>
                <a:extLst>
                  <a:ext uri="{0D108BD9-81ED-4DB2-BD59-A6C34878D82A}">
                    <a16:rowId xmlns:a16="http://schemas.microsoft.com/office/drawing/2014/main" val="10000"/>
                  </a:ext>
                </a:extLst>
              </a:tr>
              <a:tr h="325675">
                <a:tc>
                  <a:txBody>
                    <a:bodyPr/>
                    <a:lstStyle/>
                    <a:p>
                      <a:pPr marL="0" lvl="0" indent="0" algn="ctr" rtl="0">
                        <a:spcBef>
                          <a:spcPts val="0"/>
                        </a:spcBef>
                        <a:spcAft>
                          <a:spcPts val="0"/>
                        </a:spcAft>
                        <a:buNone/>
                      </a:pPr>
                      <a:r>
                        <a:rPr lang="zh-CN" sz="900"/>
                        <a:t>booster</a:t>
                      </a:r>
                      <a:endParaRPr sz="900"/>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zh-CN" sz="900"/>
                        <a:t>GBT</a:t>
                      </a:r>
                      <a:endParaRPr sz="900"/>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zh-CN" sz="900"/>
                        <a:t>learning_rate</a:t>
                      </a:r>
                      <a:endParaRPr sz="900"/>
                    </a:p>
                  </a:txBody>
                  <a:tcPr marL="91425" marR="91425" marT="91425" marB="91425">
                    <a:lnT w="9525" cap="flat" cmpd="sng">
                      <a:solidFill>
                        <a:schemeClr val="dk2"/>
                      </a:solidFill>
                      <a:prstDash val="solid"/>
                      <a:round/>
                      <a:headEnd type="none" w="sm" len="sm"/>
                      <a:tailEnd type="none" w="sm" len="sm"/>
                    </a:lnT>
                  </a:tcPr>
                </a:tc>
                <a:tc>
                  <a:txBody>
                    <a:bodyPr/>
                    <a:lstStyle/>
                    <a:p>
                      <a:pPr marL="0" lvl="0" indent="0" algn="ctr" rtl="0">
                        <a:spcBef>
                          <a:spcPts val="0"/>
                        </a:spcBef>
                        <a:spcAft>
                          <a:spcPts val="0"/>
                        </a:spcAft>
                        <a:buNone/>
                      </a:pPr>
                      <a:r>
                        <a:rPr lang="zh-CN" sz="900"/>
                        <a:t>0.5</a:t>
                      </a:r>
                      <a:endParaRPr sz="900"/>
                    </a:p>
                  </a:txBody>
                  <a:tcPr marL="91425" marR="91425" marT="91425" marB="91425">
                    <a:lnT w="9525"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325675">
                <a:tc>
                  <a:txBody>
                    <a:bodyPr/>
                    <a:lstStyle/>
                    <a:p>
                      <a:pPr marL="0" lvl="0" indent="0" algn="ctr" rtl="0">
                        <a:spcBef>
                          <a:spcPts val="0"/>
                        </a:spcBef>
                        <a:spcAft>
                          <a:spcPts val="0"/>
                        </a:spcAft>
                        <a:buNone/>
                      </a:pPr>
                      <a:r>
                        <a:rPr lang="zh-CN" sz="900"/>
                        <a:t>evaluation_metric</a:t>
                      </a:r>
                      <a:endParaRPr sz="900"/>
                    </a:p>
                  </a:txBody>
                  <a:tcPr marL="91425" marR="91425" marT="91425" marB="91425"/>
                </a:tc>
                <a:tc>
                  <a:txBody>
                    <a:bodyPr/>
                    <a:lstStyle/>
                    <a:p>
                      <a:pPr marL="0" lvl="0" indent="0" algn="ctr" rtl="0">
                        <a:spcBef>
                          <a:spcPts val="0"/>
                        </a:spcBef>
                        <a:spcAft>
                          <a:spcPts val="0"/>
                        </a:spcAft>
                        <a:buNone/>
                      </a:pPr>
                      <a:r>
                        <a:rPr lang="zh-CN" sz="900"/>
                        <a:t>auc</a:t>
                      </a:r>
                      <a:endParaRPr sz="900"/>
                    </a:p>
                  </a:txBody>
                  <a:tcPr marL="91425" marR="91425" marT="91425" marB="91425"/>
                </a:tc>
                <a:tc>
                  <a:txBody>
                    <a:bodyPr/>
                    <a:lstStyle/>
                    <a:p>
                      <a:pPr marL="0" lvl="0" indent="0" algn="ctr" rtl="0">
                        <a:spcBef>
                          <a:spcPts val="0"/>
                        </a:spcBef>
                        <a:spcAft>
                          <a:spcPts val="0"/>
                        </a:spcAft>
                        <a:buNone/>
                      </a:pPr>
                      <a:r>
                        <a:rPr lang="zh-CN" sz="900"/>
                        <a:t>max_depth</a:t>
                      </a:r>
                      <a:endParaRPr sz="900"/>
                    </a:p>
                  </a:txBody>
                  <a:tcPr marL="91425" marR="91425" marT="91425" marB="91425"/>
                </a:tc>
                <a:tc>
                  <a:txBody>
                    <a:bodyPr/>
                    <a:lstStyle/>
                    <a:p>
                      <a:pPr marL="0" lvl="0" indent="0" algn="ctr" rtl="0">
                        <a:spcBef>
                          <a:spcPts val="0"/>
                        </a:spcBef>
                        <a:spcAft>
                          <a:spcPts val="0"/>
                        </a:spcAft>
                        <a:buNone/>
                      </a:pPr>
                      <a:r>
                        <a:rPr lang="zh-CN" sz="900"/>
                        <a:t>7</a:t>
                      </a:r>
                      <a:endParaRPr sz="900"/>
                    </a:p>
                  </a:txBody>
                  <a:tcPr marL="91425" marR="91425" marT="91425" marB="91425"/>
                </a:tc>
                <a:extLst>
                  <a:ext uri="{0D108BD9-81ED-4DB2-BD59-A6C34878D82A}">
                    <a16:rowId xmlns:a16="http://schemas.microsoft.com/office/drawing/2014/main" val="10002"/>
                  </a:ext>
                </a:extLst>
              </a:tr>
              <a:tr h="325675">
                <a:tc>
                  <a:txBody>
                    <a:bodyPr/>
                    <a:lstStyle/>
                    <a:p>
                      <a:pPr marL="0" lvl="0" indent="0" algn="ctr" rtl="0">
                        <a:spcBef>
                          <a:spcPts val="0"/>
                        </a:spcBef>
                        <a:spcAft>
                          <a:spcPts val="0"/>
                        </a:spcAft>
                        <a:buNone/>
                      </a:pPr>
                      <a:r>
                        <a:rPr lang="zh-CN" sz="900"/>
                        <a:t>nthread</a:t>
                      </a:r>
                      <a:endParaRPr sz="900"/>
                    </a:p>
                  </a:txBody>
                  <a:tcPr marL="91425" marR="91425" marT="91425" marB="91425"/>
                </a:tc>
                <a:tc>
                  <a:txBody>
                    <a:bodyPr/>
                    <a:lstStyle/>
                    <a:p>
                      <a:pPr marL="0" lvl="0" indent="0" algn="ctr" rtl="0">
                        <a:spcBef>
                          <a:spcPts val="0"/>
                        </a:spcBef>
                        <a:spcAft>
                          <a:spcPts val="0"/>
                        </a:spcAft>
                        <a:buNone/>
                      </a:pPr>
                      <a:r>
                        <a:rPr lang="zh-CN" sz="900"/>
                        <a:t>4</a:t>
                      </a:r>
                      <a:endParaRPr sz="900"/>
                    </a:p>
                  </a:txBody>
                  <a:tcPr marL="91425" marR="91425" marT="91425" marB="91425"/>
                </a:tc>
                <a:tc>
                  <a:txBody>
                    <a:bodyPr/>
                    <a:lstStyle/>
                    <a:p>
                      <a:pPr marL="0" lvl="0" indent="0" algn="ctr" rtl="0">
                        <a:spcBef>
                          <a:spcPts val="0"/>
                        </a:spcBef>
                        <a:spcAft>
                          <a:spcPts val="0"/>
                        </a:spcAft>
                        <a:buNone/>
                      </a:pPr>
                      <a:r>
                        <a:rPr lang="zh-CN" sz="900"/>
                        <a:t>reg_alpha</a:t>
                      </a:r>
                      <a:endParaRPr sz="900"/>
                    </a:p>
                  </a:txBody>
                  <a:tcPr marL="91425" marR="91425" marT="91425" marB="91425"/>
                </a:tc>
                <a:tc>
                  <a:txBody>
                    <a:bodyPr/>
                    <a:lstStyle/>
                    <a:p>
                      <a:pPr marL="0" lvl="0" indent="0" algn="ctr" rtl="0">
                        <a:spcBef>
                          <a:spcPts val="0"/>
                        </a:spcBef>
                        <a:spcAft>
                          <a:spcPts val="0"/>
                        </a:spcAft>
                        <a:buNone/>
                      </a:pPr>
                      <a:r>
                        <a:rPr lang="zh-CN" sz="900"/>
                        <a:t>0.005</a:t>
                      </a:r>
                      <a:endParaRPr sz="900"/>
                    </a:p>
                  </a:txBody>
                  <a:tcPr marL="91425" marR="91425" marT="91425" marB="91425"/>
                </a:tc>
                <a:extLst>
                  <a:ext uri="{0D108BD9-81ED-4DB2-BD59-A6C34878D82A}">
                    <a16:rowId xmlns:a16="http://schemas.microsoft.com/office/drawing/2014/main" val="10003"/>
                  </a:ext>
                </a:extLst>
              </a:tr>
              <a:tr h="325675">
                <a:tc>
                  <a:txBody>
                    <a:bodyPr/>
                    <a:lstStyle/>
                    <a:p>
                      <a:pPr marL="0" lvl="0" indent="0" algn="ctr" rtl="0">
                        <a:spcBef>
                          <a:spcPts val="0"/>
                        </a:spcBef>
                        <a:spcAft>
                          <a:spcPts val="0"/>
                        </a:spcAft>
                        <a:buNone/>
                      </a:pPr>
                      <a:r>
                        <a:rPr lang="zh-CN" sz="900"/>
                        <a:t>min_child_weight</a:t>
                      </a:r>
                      <a:endParaRPr sz="900"/>
                    </a:p>
                  </a:txBody>
                  <a:tcPr marL="91425" marR="91425" marT="91425" marB="91425"/>
                </a:tc>
                <a:tc>
                  <a:txBody>
                    <a:bodyPr/>
                    <a:lstStyle/>
                    <a:p>
                      <a:pPr marL="0" lvl="0" indent="0" algn="ctr" rtl="0">
                        <a:spcBef>
                          <a:spcPts val="0"/>
                        </a:spcBef>
                        <a:spcAft>
                          <a:spcPts val="0"/>
                        </a:spcAft>
                        <a:buNone/>
                      </a:pPr>
                      <a:r>
                        <a:rPr lang="zh-CN" sz="900"/>
                        <a:t>1</a:t>
                      </a:r>
                      <a:endParaRPr sz="900"/>
                    </a:p>
                  </a:txBody>
                  <a:tcPr marL="91425" marR="91425" marT="91425" marB="91425"/>
                </a:tc>
                <a:tc>
                  <a:txBody>
                    <a:bodyPr/>
                    <a:lstStyle/>
                    <a:p>
                      <a:pPr marL="0" lvl="0" indent="0" algn="ctr" rtl="0">
                        <a:spcBef>
                          <a:spcPts val="0"/>
                        </a:spcBef>
                        <a:spcAft>
                          <a:spcPts val="0"/>
                        </a:spcAft>
                        <a:buNone/>
                      </a:pPr>
                      <a:r>
                        <a:rPr lang="zh-CN" sz="900"/>
                        <a:t>reg_lambda</a:t>
                      </a:r>
                      <a:endParaRPr sz="900"/>
                    </a:p>
                  </a:txBody>
                  <a:tcPr marL="91425" marR="91425" marT="91425" marB="91425"/>
                </a:tc>
                <a:tc>
                  <a:txBody>
                    <a:bodyPr/>
                    <a:lstStyle/>
                    <a:p>
                      <a:pPr marL="0" lvl="0" indent="0" algn="ctr" rtl="0">
                        <a:spcBef>
                          <a:spcPts val="0"/>
                        </a:spcBef>
                        <a:spcAft>
                          <a:spcPts val="0"/>
                        </a:spcAft>
                        <a:buNone/>
                      </a:pPr>
                      <a:r>
                        <a:rPr lang="zh-CN" sz="900"/>
                        <a:t>0.005</a:t>
                      </a:r>
                      <a:endParaRPr sz="900"/>
                    </a:p>
                  </a:txBody>
                  <a:tcPr marL="91425" marR="91425" marT="91425" marB="91425"/>
                </a:tc>
                <a:extLst>
                  <a:ext uri="{0D108BD9-81ED-4DB2-BD59-A6C34878D82A}">
                    <a16:rowId xmlns:a16="http://schemas.microsoft.com/office/drawing/2014/main" val="10004"/>
                  </a:ext>
                </a:extLst>
              </a:tr>
              <a:tr h="325675">
                <a:tc>
                  <a:txBody>
                    <a:bodyPr/>
                    <a:lstStyle/>
                    <a:p>
                      <a:pPr marL="0" lvl="0" indent="0" algn="ctr" rtl="0">
                        <a:spcBef>
                          <a:spcPts val="0"/>
                        </a:spcBef>
                        <a:spcAft>
                          <a:spcPts val="0"/>
                        </a:spcAft>
                        <a:buNone/>
                      </a:pPr>
                      <a:r>
                        <a:rPr lang="zh-CN" sz="900"/>
                        <a:t>colsample_bytree</a:t>
                      </a:r>
                      <a:endParaRPr sz="900"/>
                    </a:p>
                  </a:txBody>
                  <a:tcPr marL="91425" marR="91425" marT="91425" marB="91425"/>
                </a:tc>
                <a:tc>
                  <a:txBody>
                    <a:bodyPr/>
                    <a:lstStyle/>
                    <a:p>
                      <a:pPr marL="0" lvl="0" indent="0" algn="ctr" rtl="0">
                        <a:spcBef>
                          <a:spcPts val="0"/>
                        </a:spcBef>
                        <a:spcAft>
                          <a:spcPts val="0"/>
                        </a:spcAft>
                        <a:buNone/>
                      </a:pPr>
                      <a:r>
                        <a:rPr lang="zh-CN" sz="900"/>
                        <a:t>0.7</a:t>
                      </a:r>
                      <a:endParaRPr sz="900"/>
                    </a:p>
                  </a:txBody>
                  <a:tcPr marL="91425" marR="91425" marT="91425" marB="91425"/>
                </a:tc>
                <a:tc>
                  <a:txBody>
                    <a:bodyPr/>
                    <a:lstStyle/>
                    <a:p>
                      <a:pPr marL="0" lvl="0" indent="0" algn="ctr" rtl="0">
                        <a:spcBef>
                          <a:spcPts val="0"/>
                        </a:spcBef>
                        <a:spcAft>
                          <a:spcPts val="0"/>
                        </a:spcAft>
                        <a:buNone/>
                      </a:pPr>
                      <a:r>
                        <a:rPr lang="zh-CN" sz="900"/>
                        <a:t>subsample</a:t>
                      </a:r>
                      <a:endParaRPr sz="900"/>
                    </a:p>
                  </a:txBody>
                  <a:tcPr marL="91425" marR="91425" marT="91425" marB="91425"/>
                </a:tc>
                <a:tc>
                  <a:txBody>
                    <a:bodyPr/>
                    <a:lstStyle/>
                    <a:p>
                      <a:pPr marL="0" lvl="0" indent="0" algn="ctr" rtl="0">
                        <a:spcBef>
                          <a:spcPts val="0"/>
                        </a:spcBef>
                        <a:spcAft>
                          <a:spcPts val="0"/>
                        </a:spcAft>
                        <a:buNone/>
                      </a:pPr>
                      <a:r>
                        <a:rPr lang="zh-CN" sz="900"/>
                        <a:t>0.9</a:t>
                      </a:r>
                      <a:endParaRPr sz="900"/>
                    </a:p>
                  </a:txBody>
                  <a:tcPr marL="91425" marR="91425" marT="91425" marB="91425"/>
                </a:tc>
                <a:extLst>
                  <a:ext uri="{0D108BD9-81ED-4DB2-BD59-A6C34878D82A}">
                    <a16:rowId xmlns:a16="http://schemas.microsoft.com/office/drawing/2014/main" val="10005"/>
                  </a:ext>
                </a:extLst>
              </a:tr>
              <a:tr h="325675">
                <a:tc>
                  <a:txBody>
                    <a:bodyPr/>
                    <a:lstStyle/>
                    <a:p>
                      <a:pPr marL="0" lvl="0" indent="0" algn="ctr" rtl="0">
                        <a:spcBef>
                          <a:spcPts val="0"/>
                        </a:spcBef>
                        <a:spcAft>
                          <a:spcPts val="0"/>
                        </a:spcAft>
                        <a:buNone/>
                      </a:pPr>
                      <a:r>
                        <a:rPr lang="zh-CN" sz="900"/>
                        <a:t>colsample_bylevel</a:t>
                      </a:r>
                      <a:endParaRPr sz="900"/>
                    </a:p>
                  </a:txBody>
                  <a:tcPr marL="91425" marR="91425" marT="91425" marB="91425"/>
                </a:tc>
                <a:tc>
                  <a:txBody>
                    <a:bodyPr/>
                    <a:lstStyle/>
                    <a:p>
                      <a:pPr marL="0" lvl="0" indent="0" algn="ctr" rtl="0">
                        <a:spcBef>
                          <a:spcPts val="0"/>
                        </a:spcBef>
                        <a:spcAft>
                          <a:spcPts val="0"/>
                        </a:spcAft>
                        <a:buNone/>
                      </a:pPr>
                      <a:r>
                        <a:rPr lang="zh-CN" sz="900"/>
                        <a:t>0.9</a:t>
                      </a:r>
                      <a:endParaRPr sz="900"/>
                    </a:p>
                  </a:txBody>
                  <a:tcPr marL="91425" marR="91425" marT="91425" marB="91425"/>
                </a:tc>
                <a:tc>
                  <a:txBody>
                    <a:bodyPr/>
                    <a:lstStyle/>
                    <a:p>
                      <a:pPr marL="0" lvl="0" indent="0" algn="ctr" rtl="0">
                        <a:spcBef>
                          <a:spcPts val="0"/>
                        </a:spcBef>
                        <a:spcAft>
                          <a:spcPts val="0"/>
                        </a:spcAft>
                        <a:buNone/>
                      </a:pPr>
                      <a:r>
                        <a:rPr lang="zh-CN" sz="900"/>
                        <a:t>gamma</a:t>
                      </a:r>
                      <a:endParaRPr sz="900"/>
                    </a:p>
                  </a:txBody>
                  <a:tcPr marL="91425" marR="91425" marT="91425" marB="91425"/>
                </a:tc>
                <a:tc>
                  <a:txBody>
                    <a:bodyPr/>
                    <a:lstStyle/>
                    <a:p>
                      <a:pPr marL="0" lvl="0" indent="0" algn="ctr" rtl="0">
                        <a:spcBef>
                          <a:spcPts val="0"/>
                        </a:spcBef>
                        <a:spcAft>
                          <a:spcPts val="0"/>
                        </a:spcAft>
                        <a:buNone/>
                      </a:pPr>
                      <a:r>
                        <a:rPr lang="zh-CN" sz="900"/>
                        <a:t>0.2</a:t>
                      </a:r>
                      <a:endParaRPr sz="9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aphicFrame>
        <p:nvGraphicFramePr>
          <p:cNvPr id="314" name="Google Shape;314;p47"/>
          <p:cNvGraphicFramePr/>
          <p:nvPr/>
        </p:nvGraphicFramePr>
        <p:xfrm>
          <a:off x="640788" y="1515250"/>
          <a:ext cx="5968975" cy="3112150"/>
        </p:xfrm>
        <a:graphic>
          <a:graphicData uri="http://schemas.openxmlformats.org/drawingml/2006/table">
            <a:tbl>
              <a:tblPr>
                <a:noFill/>
                <a:tableStyleId>{4C025698-E698-4514-854C-9E8F4647002E}</a:tableStyleId>
              </a:tblPr>
              <a:tblGrid>
                <a:gridCol w="1042700">
                  <a:extLst>
                    <a:ext uri="{9D8B030D-6E8A-4147-A177-3AD203B41FA5}">
                      <a16:colId xmlns:a16="http://schemas.microsoft.com/office/drawing/2014/main" val="20000"/>
                    </a:ext>
                  </a:extLst>
                </a:gridCol>
                <a:gridCol w="1014300">
                  <a:extLst>
                    <a:ext uri="{9D8B030D-6E8A-4147-A177-3AD203B41FA5}">
                      <a16:colId xmlns:a16="http://schemas.microsoft.com/office/drawing/2014/main" val="20001"/>
                    </a:ext>
                  </a:extLst>
                </a:gridCol>
                <a:gridCol w="847700">
                  <a:extLst>
                    <a:ext uri="{9D8B030D-6E8A-4147-A177-3AD203B41FA5}">
                      <a16:colId xmlns:a16="http://schemas.microsoft.com/office/drawing/2014/main" val="20002"/>
                    </a:ext>
                  </a:extLst>
                </a:gridCol>
                <a:gridCol w="808625">
                  <a:extLst>
                    <a:ext uri="{9D8B030D-6E8A-4147-A177-3AD203B41FA5}">
                      <a16:colId xmlns:a16="http://schemas.microsoft.com/office/drawing/2014/main" val="20003"/>
                    </a:ext>
                  </a:extLst>
                </a:gridCol>
                <a:gridCol w="1074825">
                  <a:extLst>
                    <a:ext uri="{9D8B030D-6E8A-4147-A177-3AD203B41FA5}">
                      <a16:colId xmlns:a16="http://schemas.microsoft.com/office/drawing/2014/main" val="20004"/>
                    </a:ext>
                  </a:extLst>
                </a:gridCol>
                <a:gridCol w="1180825">
                  <a:extLst>
                    <a:ext uri="{9D8B030D-6E8A-4147-A177-3AD203B41FA5}">
                      <a16:colId xmlns:a16="http://schemas.microsoft.com/office/drawing/2014/main" val="20005"/>
                    </a:ext>
                  </a:extLst>
                </a:gridCol>
              </a:tblGrid>
              <a:tr h="1032775">
                <a:tc>
                  <a:txBody>
                    <a:bodyPr/>
                    <a:lstStyle/>
                    <a:p>
                      <a:pPr marL="0" lvl="0" indent="0" algn="ctr" rtl="0">
                        <a:lnSpc>
                          <a:spcPct val="115000"/>
                        </a:lnSpc>
                        <a:spcBef>
                          <a:spcPts val="0"/>
                        </a:spcBef>
                        <a:spcAft>
                          <a:spcPts val="0"/>
                        </a:spcAft>
                        <a:buNone/>
                      </a:pPr>
                      <a:r>
                        <a:rPr lang="zh-CN" sz="1200" b="1"/>
                        <a:t>Evalueation Matrix on </a:t>
                      </a:r>
                      <a:endParaRPr sz="1200" b="1"/>
                    </a:p>
                    <a:p>
                      <a:pPr marL="0" lvl="0" indent="0" algn="ctr" rtl="0">
                        <a:lnSpc>
                          <a:spcPct val="115000"/>
                        </a:lnSpc>
                        <a:spcBef>
                          <a:spcPts val="0"/>
                        </a:spcBef>
                        <a:spcAft>
                          <a:spcPts val="0"/>
                        </a:spcAft>
                        <a:buNone/>
                      </a:pPr>
                      <a:r>
                        <a:rPr lang="zh-CN" sz="1200" b="1"/>
                        <a:t>Test Set</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zh-CN" sz="1200" b="1"/>
                        <a:t>Logistic Regression</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zh-CN" sz="1200" b="1"/>
                        <a:t>Random Forest</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zh-CN" sz="1200" b="1"/>
                        <a:t>Decision Tree</a:t>
                      </a:r>
                      <a:endParaRPr sz="1200" b="1"/>
                    </a:p>
                  </a:txBody>
                  <a:tcPr marL="63500" marR="63500" marT="63500" marB="63500" anchor="ctr">
                    <a:lnL w="12650" cap="flat" cmpd="sng">
                      <a:solidFill>
                        <a:srgbClr val="00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zh-CN" sz="1200" b="1">
                          <a:solidFill>
                            <a:schemeClr val="dk1"/>
                          </a:solidFill>
                        </a:rPr>
                        <a:t>eXtreme Gradient Boosting</a:t>
                      </a:r>
                      <a:endParaRPr sz="1200" b="1">
                        <a:solidFill>
                          <a:schemeClr val="dk1"/>
                        </a:solidFill>
                      </a:endParaRPr>
                    </a:p>
                    <a:p>
                      <a:pPr marL="0" lvl="0" indent="0" algn="ctr" rtl="0">
                        <a:lnSpc>
                          <a:spcPct val="115000"/>
                        </a:lnSpc>
                        <a:spcBef>
                          <a:spcPts val="0"/>
                        </a:spcBef>
                        <a:spcAft>
                          <a:spcPts val="0"/>
                        </a:spcAft>
                        <a:buNone/>
                      </a:pPr>
                      <a:r>
                        <a:rPr lang="zh-CN" sz="1200" b="1">
                          <a:solidFill>
                            <a:schemeClr val="dk1"/>
                          </a:solidFill>
                        </a:rPr>
                        <a:t>(XGBoost)</a:t>
                      </a:r>
                      <a:endParaRPr sz="1200" b="1">
                        <a:solidFill>
                          <a:schemeClr val="dk1"/>
                        </a:solidFill>
                      </a:endParaRPr>
                    </a:p>
                  </a:txBody>
                  <a:tcPr marL="63500" marR="63500" marT="63500" marB="63500" anchor="ctr">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9050" cap="flat" cmpd="sng">
                      <a:solidFill>
                        <a:srgbClr val="FF0000"/>
                      </a:solidFill>
                      <a:prstDash val="solid"/>
                      <a:round/>
                      <a:headEnd type="none" w="sm" len="sm"/>
                      <a:tailEnd type="none" w="sm" len="sm"/>
                    </a:lnT>
                    <a:lnB w="12650"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zh-CN" sz="1200" b="1"/>
                        <a:t>Explainable Boosting Machine(EBM)</a:t>
                      </a:r>
                      <a:endParaRPr sz="1200" b="1"/>
                    </a:p>
                  </a:txBody>
                  <a:tcPr marL="63500" marR="63500" marT="63500" marB="63500" anchor="ctr">
                    <a:lnL w="19050" cap="flat" cmpd="sng">
                      <a:solidFill>
                        <a:srgbClr val="FF0000"/>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15875">
                <a:tc>
                  <a:txBody>
                    <a:bodyPr/>
                    <a:lstStyle/>
                    <a:p>
                      <a:pPr marL="0" lvl="0" indent="0" algn="ctr" rtl="0">
                        <a:lnSpc>
                          <a:spcPct val="115000"/>
                        </a:lnSpc>
                        <a:spcBef>
                          <a:spcPts val="0"/>
                        </a:spcBef>
                        <a:spcAft>
                          <a:spcPts val="0"/>
                        </a:spcAft>
                        <a:buNone/>
                      </a:pPr>
                      <a:r>
                        <a:rPr lang="zh-CN" sz="1200" b="1"/>
                        <a:t>Accuracy</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CECEC"/>
                    </a:solidFill>
                  </a:tcPr>
                </a:tc>
                <a:tc>
                  <a:txBody>
                    <a:bodyPr/>
                    <a:lstStyle/>
                    <a:p>
                      <a:pPr marL="0" lvl="0" indent="0" algn="ctr" rtl="0">
                        <a:lnSpc>
                          <a:spcPct val="115000"/>
                        </a:lnSpc>
                        <a:spcBef>
                          <a:spcPts val="0"/>
                        </a:spcBef>
                        <a:spcAft>
                          <a:spcPts val="0"/>
                        </a:spcAft>
                        <a:buNone/>
                      </a:pPr>
                      <a:r>
                        <a:rPr lang="zh-CN" sz="1200">
                          <a:solidFill>
                            <a:schemeClr val="dk1"/>
                          </a:solidFill>
                        </a:rPr>
                        <a:t> 0.70</a:t>
                      </a:r>
                      <a:r>
                        <a:rPr lang="zh-CN" sz="1200"/>
                        <a:t> </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0.90 </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0.88</a:t>
                      </a:r>
                      <a:endParaRPr sz="1200"/>
                    </a:p>
                  </a:txBody>
                  <a:tcPr marL="63500" marR="63500" marT="63500" marB="63500" anchor="ctr">
                    <a:lnL w="12650" cap="flat" cmpd="sng">
                      <a:solidFill>
                        <a:srgbClr val="00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0.914</a:t>
                      </a:r>
                      <a:endParaRPr sz="1200"/>
                    </a:p>
                  </a:txBody>
                  <a:tcPr marL="63500" marR="63500" marT="63500" marB="63500" anchor="ctr">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0.909</a:t>
                      </a:r>
                      <a:endParaRPr sz="1200"/>
                    </a:p>
                  </a:txBody>
                  <a:tcPr marL="63500" marR="63500" marT="63500" marB="63500" anchor="ctr">
                    <a:lnL w="19050" cap="flat" cmpd="sng">
                      <a:solidFill>
                        <a:srgbClr val="FF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15875">
                <a:tc>
                  <a:txBody>
                    <a:bodyPr/>
                    <a:lstStyle/>
                    <a:p>
                      <a:pPr marL="0" lvl="0" indent="0" algn="ctr" rtl="0">
                        <a:lnSpc>
                          <a:spcPct val="115000"/>
                        </a:lnSpc>
                        <a:spcBef>
                          <a:spcPts val="0"/>
                        </a:spcBef>
                        <a:spcAft>
                          <a:spcPts val="0"/>
                        </a:spcAft>
                        <a:buNone/>
                      </a:pPr>
                      <a:r>
                        <a:rPr lang="zh-CN" sz="1200" b="1"/>
                        <a:t>AUC</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solidFill>
                            <a:schemeClr val="dk1"/>
                          </a:solidFill>
                        </a:rPr>
                        <a:t>0.603</a:t>
                      </a:r>
                      <a:r>
                        <a:rPr lang="zh-CN" sz="1200"/>
                        <a:t> </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 0.57</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0.655</a:t>
                      </a:r>
                      <a:endParaRPr sz="1200"/>
                    </a:p>
                  </a:txBody>
                  <a:tcPr marL="63500" marR="63500" marT="63500" marB="63500" anchor="ctr">
                    <a:lnL w="12650" cap="flat" cmpd="sng">
                      <a:solidFill>
                        <a:srgbClr val="00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0.836</a:t>
                      </a:r>
                      <a:endParaRPr sz="1200"/>
                    </a:p>
                  </a:txBody>
                  <a:tcPr marL="63500" marR="63500" marT="63500" marB="63500" anchor="ctr">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0.792</a:t>
                      </a:r>
                      <a:endParaRPr sz="1200"/>
                    </a:p>
                  </a:txBody>
                  <a:tcPr marL="63500" marR="63500" marT="63500" marB="63500" anchor="ctr">
                    <a:lnL w="19050" cap="flat" cmpd="sng">
                      <a:solidFill>
                        <a:srgbClr val="FF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415875">
                <a:tc>
                  <a:txBody>
                    <a:bodyPr/>
                    <a:lstStyle/>
                    <a:p>
                      <a:pPr marL="0" lvl="0" indent="0" algn="ctr" rtl="0">
                        <a:lnSpc>
                          <a:spcPct val="115000"/>
                        </a:lnSpc>
                        <a:spcBef>
                          <a:spcPts val="0"/>
                        </a:spcBef>
                        <a:spcAft>
                          <a:spcPts val="0"/>
                        </a:spcAft>
                        <a:buNone/>
                      </a:pPr>
                      <a:r>
                        <a:rPr lang="zh-CN" sz="1200" b="1"/>
                        <a:t>F1</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0.198 </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 0.24</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0.367</a:t>
                      </a:r>
                      <a:endParaRPr sz="1200"/>
                    </a:p>
                  </a:txBody>
                  <a:tcPr marL="63500" marR="63500" marT="63500" marB="63500" anchor="ctr">
                    <a:lnL w="12650" cap="flat" cmpd="sng">
                      <a:solidFill>
                        <a:srgbClr val="00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0.411</a:t>
                      </a:r>
                      <a:endParaRPr sz="1200"/>
                    </a:p>
                  </a:txBody>
                  <a:tcPr marL="63500" marR="63500" marT="63500" marB="63500" anchor="ctr">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CN" sz="1200"/>
                        <a:t>0.350</a:t>
                      </a:r>
                      <a:endParaRPr sz="1200"/>
                    </a:p>
                  </a:txBody>
                  <a:tcPr marL="63500" marR="63500" marT="63500" marB="63500" anchor="ctr">
                    <a:lnL w="19050" cap="flat" cmpd="sng">
                      <a:solidFill>
                        <a:srgbClr val="FF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415875">
                <a:tc>
                  <a:txBody>
                    <a:bodyPr/>
                    <a:lstStyle/>
                    <a:p>
                      <a:pPr marL="0" lvl="0" indent="0" algn="ctr" rtl="0">
                        <a:lnSpc>
                          <a:spcPct val="115000"/>
                        </a:lnSpc>
                        <a:spcBef>
                          <a:spcPts val="0"/>
                        </a:spcBef>
                        <a:spcAft>
                          <a:spcPts val="0"/>
                        </a:spcAft>
                        <a:buNone/>
                      </a:pPr>
                      <a:r>
                        <a:rPr lang="zh-CN" sz="1200" b="1"/>
                        <a:t>Log Loss</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CECEC"/>
                    </a:solidFill>
                  </a:tcPr>
                </a:tc>
                <a:tc>
                  <a:txBody>
                    <a:bodyPr/>
                    <a:lstStyle/>
                    <a:p>
                      <a:pPr marL="0" lvl="0" indent="0" algn="ctr" rtl="0">
                        <a:lnSpc>
                          <a:spcPct val="115000"/>
                        </a:lnSpc>
                        <a:spcBef>
                          <a:spcPts val="0"/>
                        </a:spcBef>
                        <a:spcAft>
                          <a:spcPts val="0"/>
                        </a:spcAft>
                        <a:buNone/>
                      </a:pPr>
                      <a:r>
                        <a:rPr lang="zh-CN" sz="1200"/>
                        <a:t>10.34 </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3.42 </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4.099 </a:t>
                      </a:r>
                      <a:endParaRPr sz="1200"/>
                    </a:p>
                  </a:txBody>
                  <a:tcPr marL="63500" marR="63500" marT="63500" marB="63500" anchor="ctr">
                    <a:lnL w="12650" cap="flat" cmpd="sng">
                      <a:solidFill>
                        <a:srgbClr val="00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0.274</a:t>
                      </a:r>
                      <a:endParaRPr sz="1200"/>
                    </a:p>
                  </a:txBody>
                  <a:tcPr marL="63500" marR="63500" marT="63500" marB="63500" anchor="ctr">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0.3390</a:t>
                      </a:r>
                      <a:endParaRPr sz="1200"/>
                    </a:p>
                  </a:txBody>
                  <a:tcPr marL="63500" marR="63500" marT="63500" marB="63500" anchor="ctr">
                    <a:lnL w="19050" cap="flat" cmpd="sng">
                      <a:solidFill>
                        <a:srgbClr val="FF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15875">
                <a:tc>
                  <a:txBody>
                    <a:bodyPr/>
                    <a:lstStyle/>
                    <a:p>
                      <a:pPr marL="0" lvl="0" indent="0" algn="ctr" rtl="0">
                        <a:lnSpc>
                          <a:spcPct val="115000"/>
                        </a:lnSpc>
                        <a:spcBef>
                          <a:spcPts val="0"/>
                        </a:spcBef>
                        <a:spcAft>
                          <a:spcPts val="0"/>
                        </a:spcAft>
                        <a:buNone/>
                      </a:pPr>
                      <a:r>
                        <a:rPr lang="zh-CN" sz="1200" b="1"/>
                        <a:t>MSE</a:t>
                      </a:r>
                      <a:endParaRPr sz="1200" b="1"/>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ECECEC"/>
                    </a:solidFill>
                  </a:tcPr>
                </a:tc>
                <a:tc>
                  <a:txBody>
                    <a:bodyPr/>
                    <a:lstStyle/>
                    <a:p>
                      <a:pPr marL="0" lvl="0" indent="0" algn="ctr" rtl="0">
                        <a:lnSpc>
                          <a:spcPct val="115000"/>
                        </a:lnSpc>
                        <a:spcBef>
                          <a:spcPts val="0"/>
                        </a:spcBef>
                        <a:spcAft>
                          <a:spcPts val="0"/>
                        </a:spcAft>
                        <a:buNone/>
                      </a:pPr>
                      <a:r>
                        <a:rPr lang="zh-CN" sz="1200"/>
                        <a:t>0.299</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 0.09</a:t>
                      </a:r>
                      <a:endParaRPr sz="1200"/>
                    </a:p>
                  </a:txBody>
                  <a:tcPr marL="63500" marR="63500" marT="63500" marB="63500" anchor="ctr">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 0.123</a:t>
                      </a:r>
                      <a:endParaRPr sz="1200"/>
                    </a:p>
                  </a:txBody>
                  <a:tcPr marL="63500" marR="63500" marT="63500" marB="63500" anchor="ctr">
                    <a:lnL w="12650" cap="flat" cmpd="sng">
                      <a:solidFill>
                        <a:srgbClr val="00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0.076</a:t>
                      </a:r>
                      <a:endParaRPr sz="1200"/>
                    </a:p>
                  </a:txBody>
                  <a:tcPr marL="63500" marR="63500" marT="63500" marB="63500" anchor="ctr">
                    <a:lnL w="19050" cap="flat" cmpd="sng">
                      <a:solidFill>
                        <a:srgbClr val="FF0000"/>
                      </a:solidFill>
                      <a:prstDash val="solid"/>
                      <a:round/>
                      <a:headEnd type="none" w="sm" len="sm"/>
                      <a:tailEnd type="none" w="sm" len="sm"/>
                    </a:lnL>
                    <a:lnR w="19050" cap="flat" cmpd="sng">
                      <a:solidFill>
                        <a:srgbClr val="FF0000"/>
                      </a:solidFill>
                      <a:prstDash val="solid"/>
                      <a:round/>
                      <a:headEnd type="none" w="sm" len="sm"/>
                      <a:tailEnd type="none" w="sm" len="sm"/>
                    </a:lnR>
                    <a:lnT w="12650" cap="flat" cmpd="sng">
                      <a:solidFill>
                        <a:srgbClr val="000000"/>
                      </a:solidFill>
                      <a:prstDash val="solid"/>
                      <a:round/>
                      <a:headEnd type="none" w="sm" len="sm"/>
                      <a:tailEnd type="none" w="sm" len="sm"/>
                    </a:lnT>
                    <a:lnB w="19050" cap="flat" cmpd="sng">
                      <a:solidFill>
                        <a:srgbClr val="FF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200"/>
                        <a:t>0.102</a:t>
                      </a:r>
                      <a:endParaRPr sz="1200"/>
                    </a:p>
                  </a:txBody>
                  <a:tcPr marL="63500" marR="63500" marT="63500" marB="63500" anchor="ctr">
                    <a:lnL w="19050" cap="flat" cmpd="sng">
                      <a:solidFill>
                        <a:srgbClr val="FF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5" name="Google Shape;315;p47"/>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5. Model Evaluation &amp; Post Exploration</a:t>
            </a:r>
            <a:endParaRPr sz="2200">
              <a:solidFill>
                <a:schemeClr val="lt1"/>
              </a:solidFill>
            </a:endParaRPr>
          </a:p>
          <a:p>
            <a:pPr marL="0" lvl="0" indent="0" algn="l" rtl="0">
              <a:spcBef>
                <a:spcPts val="0"/>
              </a:spcBef>
              <a:spcAft>
                <a:spcPts val="0"/>
              </a:spcAft>
              <a:buNone/>
            </a:pPr>
            <a:r>
              <a:rPr lang="zh-CN" sz="2000" b="0">
                <a:solidFill>
                  <a:schemeClr val="lt1"/>
                </a:solidFill>
              </a:rPr>
              <a:t>     Evaluation on Test Set</a:t>
            </a:r>
            <a:endParaRPr sz="2000" b="0">
              <a:solidFill>
                <a:schemeClr val="lt1"/>
              </a:solidFill>
            </a:endParaRPr>
          </a:p>
        </p:txBody>
      </p:sp>
      <p:sp>
        <p:nvSpPr>
          <p:cNvPr id="316" name="Google Shape;316;p47"/>
          <p:cNvSpPr txBox="1"/>
          <p:nvPr/>
        </p:nvSpPr>
        <p:spPr>
          <a:xfrm>
            <a:off x="7128975" y="3472025"/>
            <a:ext cx="1695900" cy="115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zh-CN" sz="800" b="1"/>
              <a:t>F1-score:</a:t>
            </a:r>
            <a:r>
              <a:rPr lang="zh-CN" sz="800"/>
              <a:t> measure of a model’s accuracy on a dataset. It is used to evaluate binary classification systems, which </a:t>
            </a:r>
            <a:r>
              <a:rPr lang="zh-CN" sz="800">
                <a:uFill>
                  <a:noFill/>
                </a:uFill>
                <a:hlinkClick r:id="rId3"/>
              </a:rPr>
              <a:t>classify</a:t>
            </a:r>
            <a:r>
              <a:rPr lang="zh-CN" sz="800"/>
              <a:t> examples into ‘positive’ or ‘negative’.</a:t>
            </a:r>
            <a:endParaRPr sz="800"/>
          </a:p>
          <a:p>
            <a:pPr marL="0" marR="0" lvl="0" indent="0" algn="l" rtl="0">
              <a:lnSpc>
                <a:spcPct val="115000"/>
              </a:lnSpc>
              <a:spcBef>
                <a:spcPts val="0"/>
              </a:spcBef>
              <a:spcAft>
                <a:spcPts val="0"/>
              </a:spcAft>
              <a:buNone/>
            </a:pPr>
            <a:r>
              <a:rPr lang="zh-CN" sz="800"/>
              <a:t>The </a:t>
            </a:r>
            <a:r>
              <a:rPr lang="zh-CN" sz="800">
                <a:uFill>
                  <a:noFill/>
                </a:uFill>
                <a:hlinkClick r:id="rId4"/>
              </a:rPr>
              <a:t>harmonic mean</a:t>
            </a:r>
            <a:r>
              <a:rPr lang="zh-CN" sz="800"/>
              <a:t> of the model’s precision and recall.</a:t>
            </a:r>
            <a:endParaRPr sz="800"/>
          </a:p>
        </p:txBody>
      </p:sp>
      <p:sp>
        <p:nvSpPr>
          <p:cNvPr id="317" name="Google Shape;317;p47"/>
          <p:cNvSpPr txBox="1"/>
          <p:nvPr/>
        </p:nvSpPr>
        <p:spPr>
          <a:xfrm>
            <a:off x="7128975" y="2571750"/>
            <a:ext cx="1633200" cy="874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zh-CN" sz="800" b="1"/>
              <a:t>AUC</a:t>
            </a:r>
            <a:r>
              <a:rPr lang="zh-CN" sz="800">
                <a:solidFill>
                  <a:srgbClr val="202124"/>
                </a:solidFill>
                <a:highlight>
                  <a:srgbClr val="FFFFFF"/>
                </a:highlight>
              </a:rPr>
              <a:t>: Area under the ROC Curve.  AUC of 0.5 suggests no discrimination, 0.7 to 0.8 is considered acceptable, 0.8 to 0.9 is considered excellent</a:t>
            </a:r>
            <a:endParaRPr sz="800"/>
          </a:p>
        </p:txBody>
      </p:sp>
      <p:sp>
        <p:nvSpPr>
          <p:cNvPr id="318" name="Google Shape;318;p47"/>
          <p:cNvSpPr txBox="1"/>
          <p:nvPr/>
        </p:nvSpPr>
        <p:spPr>
          <a:xfrm>
            <a:off x="7128975" y="1678075"/>
            <a:ext cx="18465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200" b="1"/>
              <a:t>Conclusion:</a:t>
            </a:r>
            <a:endParaRPr sz="1200" b="1"/>
          </a:p>
          <a:p>
            <a:pPr marL="0" lvl="0" indent="0" algn="l" rtl="0">
              <a:lnSpc>
                <a:spcPct val="115000"/>
              </a:lnSpc>
              <a:spcBef>
                <a:spcPts val="0"/>
              </a:spcBef>
              <a:spcAft>
                <a:spcPts val="0"/>
              </a:spcAft>
              <a:buClr>
                <a:schemeClr val="dk1"/>
              </a:buClr>
              <a:buSzPts val="1100"/>
              <a:buFont typeface="Arial"/>
              <a:buNone/>
            </a:pPr>
            <a:r>
              <a:rPr lang="zh-CN" sz="1200">
                <a:solidFill>
                  <a:schemeClr val="dk1"/>
                </a:solidFill>
              </a:rPr>
              <a:t>XGBoost performs best</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9"/>
          <p:cNvSpPr txBox="1">
            <a:spLocks noGrp="1"/>
          </p:cNvSpPr>
          <p:nvPr>
            <p:ph type="body" idx="1"/>
          </p:nvPr>
        </p:nvSpPr>
        <p:spPr>
          <a:xfrm>
            <a:off x="313350" y="1369221"/>
            <a:ext cx="7886700" cy="7314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zh-CN" sz="2000" b="1">
                <a:solidFill>
                  <a:schemeClr val="dk1"/>
                </a:solidFill>
              </a:rPr>
              <a:t>Global Feature Importance based on Shapley Values</a:t>
            </a:r>
            <a:endParaRPr sz="2000" b="1">
              <a:solidFill>
                <a:schemeClr val="dk1"/>
              </a:solidFill>
            </a:endParaRPr>
          </a:p>
          <a:p>
            <a:pPr marL="0" lvl="0" indent="457200" algn="l" rtl="0">
              <a:lnSpc>
                <a:spcPct val="115000"/>
              </a:lnSpc>
              <a:spcBef>
                <a:spcPts val="0"/>
              </a:spcBef>
              <a:spcAft>
                <a:spcPts val="0"/>
              </a:spcAft>
              <a:buNone/>
            </a:pPr>
            <a:r>
              <a:rPr lang="zh-CN" sz="1600">
                <a:solidFill>
                  <a:schemeClr val="dk1"/>
                </a:solidFill>
              </a:rPr>
              <a:t>-   	Features with the shapley values placed above 90th percentile:</a:t>
            </a:r>
            <a:endParaRPr sz="8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000" b="1">
              <a:solidFill>
                <a:schemeClr val="dk1"/>
              </a:solidFill>
            </a:endParaRPr>
          </a:p>
          <a:p>
            <a:pPr marL="0" lvl="0" indent="0" algn="l" rtl="0">
              <a:spcBef>
                <a:spcPts val="800"/>
              </a:spcBef>
              <a:spcAft>
                <a:spcPts val="0"/>
              </a:spcAft>
              <a:buNone/>
            </a:pPr>
            <a:endParaRPr/>
          </a:p>
        </p:txBody>
      </p:sp>
      <p:pic>
        <p:nvPicPr>
          <p:cNvPr id="331" name="Google Shape;331;p49"/>
          <p:cNvPicPr preferRelativeResize="0"/>
          <p:nvPr/>
        </p:nvPicPr>
        <p:blipFill>
          <a:blip r:embed="rId3">
            <a:alphaModFix/>
          </a:blip>
          <a:stretch>
            <a:fillRect/>
          </a:stretch>
        </p:blipFill>
        <p:spPr>
          <a:xfrm>
            <a:off x="480850" y="2209058"/>
            <a:ext cx="5314461" cy="2738079"/>
          </a:xfrm>
          <a:prstGeom prst="rect">
            <a:avLst/>
          </a:prstGeom>
          <a:noFill/>
          <a:ln>
            <a:noFill/>
          </a:ln>
        </p:spPr>
      </p:pic>
      <p:sp>
        <p:nvSpPr>
          <p:cNvPr id="332" name="Google Shape;332;p49"/>
          <p:cNvSpPr txBox="1"/>
          <p:nvPr/>
        </p:nvSpPr>
        <p:spPr>
          <a:xfrm>
            <a:off x="6293075" y="2100625"/>
            <a:ext cx="2509200" cy="315775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200" dirty="0">
                <a:solidFill>
                  <a:schemeClr val="dk1"/>
                </a:solidFill>
              </a:rPr>
              <a:t>1. Tot_Srvcs</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2. Type_Internal Medicine</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3. Type_Family Practice</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4. Avg_Mdcr_Alowd_Amt</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5. Avg_Mdcr_Pymt_Amt</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6. Type_Diagnostic Radiology</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7. Tot_Bene_Day_Srvcs</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8. Tot_Benes</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9. Avg_Sbmtd_Charg</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10. Avg_Mdcr_Stdzd_Amt</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11. Type_Cardiology</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12. Type_Nurse Practitioner</a:t>
            </a:r>
            <a:endParaRPr sz="1200" dirty="0">
              <a:solidFill>
                <a:schemeClr val="dk1"/>
              </a:solidFill>
            </a:endParaRPr>
          </a:p>
          <a:p>
            <a:pPr marL="0" lvl="0" indent="0" algn="l" rtl="0">
              <a:lnSpc>
                <a:spcPct val="115000"/>
              </a:lnSpc>
              <a:spcBef>
                <a:spcPts val="0"/>
              </a:spcBef>
              <a:spcAft>
                <a:spcPts val="0"/>
              </a:spcAft>
              <a:buNone/>
            </a:pPr>
            <a:r>
              <a:rPr lang="zh-CN" sz="1200" dirty="0">
                <a:solidFill>
                  <a:schemeClr val="dk1"/>
                </a:solidFill>
              </a:rPr>
              <a:t>13. Type_Proiatry</a:t>
            </a: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p:txBody>
      </p:sp>
      <p:sp>
        <p:nvSpPr>
          <p:cNvPr id="333" name="Google Shape;333;p49"/>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 5. Model Evaluation &amp; Post Exploration</a:t>
            </a:r>
            <a:endParaRPr sz="2200">
              <a:solidFill>
                <a:schemeClr val="lt1"/>
              </a:solidFill>
            </a:endParaRPr>
          </a:p>
          <a:p>
            <a:pPr marL="0" lvl="0" indent="0" algn="l" rtl="0">
              <a:lnSpc>
                <a:spcPct val="115000"/>
              </a:lnSpc>
              <a:spcBef>
                <a:spcPts val="0"/>
              </a:spcBef>
              <a:spcAft>
                <a:spcPts val="0"/>
              </a:spcAft>
              <a:buNone/>
            </a:pPr>
            <a:r>
              <a:rPr lang="zh-CN" sz="2000" b="0">
                <a:solidFill>
                  <a:schemeClr val="lt1"/>
                </a:solidFill>
              </a:rPr>
              <a:t>      eXtreme Gradient Boosting (XGB)</a:t>
            </a:r>
            <a:endParaRPr sz="2000" b="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a:spLocks noGrp="1"/>
          </p:cNvSpPr>
          <p:nvPr>
            <p:ph type="title"/>
          </p:nvPr>
        </p:nvSpPr>
        <p:spPr>
          <a:xfrm>
            <a:off x="640800" y="281506"/>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dirty="0">
                <a:solidFill>
                  <a:schemeClr val="lt1"/>
                </a:solidFill>
              </a:rPr>
              <a:t>6. Conclusion</a:t>
            </a:r>
            <a:endParaRPr sz="2000" b="0" dirty="0">
              <a:solidFill>
                <a:schemeClr val="lt1"/>
              </a:solidFill>
            </a:endParaRPr>
          </a:p>
        </p:txBody>
      </p:sp>
      <p:graphicFrame>
        <p:nvGraphicFramePr>
          <p:cNvPr id="339" name="Google Shape;339;p50"/>
          <p:cNvGraphicFramePr/>
          <p:nvPr/>
        </p:nvGraphicFramePr>
        <p:xfrm>
          <a:off x="4089375" y="1615350"/>
          <a:ext cx="4892275" cy="3470700"/>
        </p:xfrm>
        <a:graphic>
          <a:graphicData uri="http://schemas.openxmlformats.org/drawingml/2006/table">
            <a:tbl>
              <a:tblPr>
                <a:noFill/>
                <a:tableStyleId>{4C025698-E698-4514-854C-9E8F4647002E}</a:tableStyleId>
              </a:tblPr>
              <a:tblGrid>
                <a:gridCol w="665100">
                  <a:extLst>
                    <a:ext uri="{9D8B030D-6E8A-4147-A177-3AD203B41FA5}">
                      <a16:colId xmlns:a16="http://schemas.microsoft.com/office/drawing/2014/main" val="20000"/>
                    </a:ext>
                  </a:extLst>
                </a:gridCol>
                <a:gridCol w="1452550">
                  <a:extLst>
                    <a:ext uri="{9D8B030D-6E8A-4147-A177-3AD203B41FA5}">
                      <a16:colId xmlns:a16="http://schemas.microsoft.com/office/drawing/2014/main" val="20001"/>
                    </a:ext>
                  </a:extLst>
                </a:gridCol>
                <a:gridCol w="2774625">
                  <a:extLst>
                    <a:ext uri="{9D8B030D-6E8A-4147-A177-3AD203B41FA5}">
                      <a16:colId xmlns:a16="http://schemas.microsoft.com/office/drawing/2014/main" val="20002"/>
                    </a:ext>
                  </a:extLst>
                </a:gridCol>
              </a:tblGrid>
              <a:tr h="200025">
                <a:tc>
                  <a:txBody>
                    <a:bodyPr/>
                    <a:lstStyle/>
                    <a:p>
                      <a:pPr marL="0" lvl="0" indent="0" algn="ctr" rtl="0">
                        <a:lnSpc>
                          <a:spcPct val="100000"/>
                        </a:lnSpc>
                        <a:spcBef>
                          <a:spcPts val="0"/>
                        </a:spcBef>
                        <a:spcAft>
                          <a:spcPts val="0"/>
                        </a:spcAft>
                        <a:buNone/>
                      </a:pPr>
                      <a:r>
                        <a:rPr lang="zh-CN" sz="900" b="1" dirty="0">
                          <a:latin typeface="Calibri"/>
                          <a:ea typeface="Calibri"/>
                          <a:cs typeface="Calibri"/>
                          <a:sym typeface="Calibri"/>
                        </a:rPr>
                        <a:t>Rank of Importance</a:t>
                      </a:r>
                      <a:endParaRPr sz="900" b="1" dirty="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CN" sz="900" b="1">
                          <a:latin typeface="Calibri"/>
                          <a:ea typeface="Calibri"/>
                          <a:cs typeface="Calibri"/>
                          <a:sym typeface="Calibri"/>
                        </a:rPr>
                        <a:t>Variables Name</a:t>
                      </a:r>
                      <a:endParaRPr sz="900" b="1">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CN" sz="900" b="1" dirty="0">
                          <a:latin typeface="Calibri"/>
                          <a:ea typeface="Calibri"/>
                          <a:cs typeface="Calibri"/>
                          <a:sym typeface="Calibri"/>
                        </a:rPr>
                        <a:t>Data Dictionary</a:t>
                      </a:r>
                      <a:endParaRPr sz="900" b="1" dirty="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1</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Tot_Srvcs</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Number of Services</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2</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Type_Internal Medicine</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Internal Medicine</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3</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dirty="0">
                          <a:latin typeface="Calibri"/>
                          <a:ea typeface="Calibri"/>
                          <a:cs typeface="Calibri"/>
                          <a:sym typeface="Calibri"/>
                        </a:rPr>
                        <a:t>Type_Family Practice</a:t>
                      </a:r>
                      <a:endParaRPr sz="900" dirty="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Family Practice</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4</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Avg_Mdcr_Alowd_Amt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Average Medicare Allowed Amount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5</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Avg_Mdcr_Pymt_Amt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Average Medicare Payment Amount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6</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Type_Diagnostic Radiology</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Diagnostic Radiology</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7</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Tot_Bene_Day_Srvcs</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Number of Distinct Medicare Beneficiary/Per Day Services</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8</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dirty="0">
                          <a:latin typeface="Calibri"/>
                          <a:ea typeface="Calibri"/>
                          <a:cs typeface="Calibri"/>
                          <a:sym typeface="Calibri"/>
                        </a:rPr>
                        <a:t>Tot_Benes</a:t>
                      </a:r>
                      <a:endParaRPr sz="900" dirty="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Number of Medicare Beneficiaries</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9</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Avg_Sbmtd_Charg</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Average Submitted Charge Amount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10</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Avg_Mdcr_Stdzd_Amt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Average Medicare Standardized Payment Amount</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11</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Type_Cardiology</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Cardiology</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12</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Type_Nurse Practitioner</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Nurse Practitioner</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200025">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13</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a:latin typeface="Calibri"/>
                          <a:ea typeface="Calibri"/>
                          <a:cs typeface="Calibri"/>
                          <a:sym typeface="Calibri"/>
                        </a:rPr>
                        <a:t>Type_Proiatry</a:t>
                      </a:r>
                      <a:endParaRPr sz="90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CN" sz="900" dirty="0">
                          <a:latin typeface="Calibri"/>
                          <a:ea typeface="Calibri"/>
                          <a:cs typeface="Calibri"/>
                          <a:sym typeface="Calibri"/>
                        </a:rPr>
                        <a:t>Proiatry</a:t>
                      </a:r>
                      <a:endParaRPr sz="900" dirty="0">
                        <a:latin typeface="Calibri"/>
                        <a:ea typeface="Calibri"/>
                        <a:cs typeface="Calibri"/>
                        <a:sym typeface="Calibri"/>
                      </a:endParaRPr>
                    </a:p>
                  </a:txBody>
                  <a:tcPr marL="9525" marR="9525" marT="95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340" name="Google Shape;340;p50"/>
          <p:cNvSpPr txBox="1"/>
          <p:nvPr/>
        </p:nvSpPr>
        <p:spPr>
          <a:xfrm>
            <a:off x="4015261" y="1184250"/>
            <a:ext cx="4892275" cy="450093"/>
          </a:xfrm>
          <a:prstGeom prst="rect">
            <a:avLst/>
          </a:prstGeom>
          <a:noFill/>
          <a:ln>
            <a:noFill/>
          </a:ln>
        </p:spPr>
        <p:txBody>
          <a:bodyPr spcFirstLastPara="1" wrap="square" lIns="91425" tIns="91425" rIns="91425" bIns="91425" anchor="t" anchorCtr="0">
            <a:spAutoFit/>
          </a:bodyPr>
          <a:lstStyle/>
          <a:p>
            <a:pPr lvl="0">
              <a:lnSpc>
                <a:spcPct val="115000"/>
              </a:lnSpc>
            </a:pPr>
            <a:r>
              <a:rPr lang="en-US" altLang="zh-CN" sz="1500" b="1" dirty="0">
                <a:solidFill>
                  <a:schemeClr val="dk1"/>
                </a:solidFill>
              </a:rPr>
              <a:t>Models Result: Predicted Fraudulent Patterns List</a:t>
            </a:r>
            <a:endParaRPr sz="1500" b="1" dirty="0">
              <a:solidFill>
                <a:schemeClr val="dk1"/>
              </a:solidFill>
            </a:endParaRPr>
          </a:p>
        </p:txBody>
      </p:sp>
      <p:sp>
        <p:nvSpPr>
          <p:cNvPr id="2" name="Rectangle 1">
            <a:extLst>
              <a:ext uri="{FF2B5EF4-FFF2-40B4-BE49-F238E27FC236}">
                <a16:creationId xmlns:a16="http://schemas.microsoft.com/office/drawing/2014/main" id="{3E98F235-7B9D-D04C-A55C-4C94BC02CF48}"/>
              </a:ext>
            </a:extLst>
          </p:cNvPr>
          <p:cNvSpPr/>
          <p:nvPr/>
        </p:nvSpPr>
        <p:spPr>
          <a:xfrm>
            <a:off x="120514" y="1194114"/>
            <a:ext cx="3850357" cy="1769139"/>
          </a:xfrm>
          <a:prstGeom prst="rect">
            <a:avLst/>
          </a:prstGeom>
        </p:spPr>
        <p:txBody>
          <a:bodyPr wrap="square">
            <a:spAutoFit/>
          </a:bodyPr>
          <a:lstStyle/>
          <a:p>
            <a:pPr>
              <a:lnSpc>
                <a:spcPct val="150000"/>
              </a:lnSpc>
            </a:pPr>
            <a:r>
              <a:rPr lang="en-US" altLang="zh-CN" sz="1500" b="1" dirty="0"/>
              <a:t>Models</a:t>
            </a:r>
            <a:r>
              <a:rPr lang="en-US" sz="1500" b="1" dirty="0"/>
              <a:t> Objective</a:t>
            </a:r>
          </a:p>
          <a:p>
            <a:pPr>
              <a:lnSpc>
                <a:spcPct val="150000"/>
              </a:lnSpc>
            </a:pPr>
            <a:r>
              <a:rPr lang="en-US" sz="1100" dirty="0"/>
              <a:t>Develop an </a:t>
            </a:r>
            <a:r>
              <a:rPr lang="en-US" sz="1100" dirty="0" err="1"/>
              <a:t>XGBoost</a:t>
            </a:r>
            <a:r>
              <a:rPr lang="en-US" sz="1100" dirty="0"/>
              <a:t> model to identify fraudulent patterns and predict fraud cases on the CMS healthcare data</a:t>
            </a:r>
            <a:r>
              <a:rPr lang="en-US" altLang="zh-CN" sz="1100" dirty="0"/>
              <a:t>.</a:t>
            </a:r>
            <a:endParaRPr lang="en-US" sz="900" dirty="0"/>
          </a:p>
          <a:p>
            <a:pPr>
              <a:lnSpc>
                <a:spcPct val="150000"/>
              </a:lnSpc>
            </a:pPr>
            <a:r>
              <a:rPr lang="en-US" sz="1500" b="1" dirty="0"/>
              <a:t>Models Evaluation</a:t>
            </a:r>
          </a:p>
          <a:p>
            <a:pPr>
              <a:lnSpc>
                <a:spcPct val="150000"/>
              </a:lnSpc>
            </a:pPr>
            <a:r>
              <a:rPr lang="en-US" sz="1100" dirty="0" err="1"/>
              <a:t>XGBoost</a:t>
            </a:r>
            <a:r>
              <a:rPr lang="en-US" sz="1100" dirty="0"/>
              <a:t> model can reduce fraud, waste, and abuse with a high AUC score of 0.836 and an F1 score of 0.411.</a:t>
            </a:r>
          </a:p>
        </p:txBody>
      </p:sp>
      <p:sp>
        <p:nvSpPr>
          <p:cNvPr id="7" name="Google Shape;113;p22">
            <a:extLst>
              <a:ext uri="{FF2B5EF4-FFF2-40B4-BE49-F238E27FC236}">
                <a16:creationId xmlns:a16="http://schemas.microsoft.com/office/drawing/2014/main" id="{E3EFA646-C328-5749-B0BC-321B25EAAAD8}"/>
              </a:ext>
            </a:extLst>
          </p:cNvPr>
          <p:cNvSpPr/>
          <p:nvPr/>
        </p:nvSpPr>
        <p:spPr>
          <a:xfrm>
            <a:off x="167454" y="3144462"/>
            <a:ext cx="3787671" cy="1892834"/>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41;p50">
            <a:extLst>
              <a:ext uri="{FF2B5EF4-FFF2-40B4-BE49-F238E27FC236}">
                <a16:creationId xmlns:a16="http://schemas.microsoft.com/office/drawing/2014/main" id="{1720BE02-AFD0-1C4B-969C-F74082EBD5AD}"/>
              </a:ext>
            </a:extLst>
          </p:cNvPr>
          <p:cNvSpPr txBox="1"/>
          <p:nvPr/>
        </p:nvSpPr>
        <p:spPr>
          <a:xfrm>
            <a:off x="162350" y="3146938"/>
            <a:ext cx="3927025" cy="2220578"/>
          </a:xfrm>
          <a:prstGeom prst="rect">
            <a:avLst/>
          </a:prstGeom>
          <a:noFill/>
          <a:ln>
            <a:noFill/>
          </a:ln>
        </p:spPr>
        <p:txBody>
          <a:bodyPr spcFirstLastPara="1" wrap="square" lIns="91425" tIns="91425" rIns="91425" bIns="91425" anchor="t" anchorCtr="0">
            <a:spAutoFit/>
          </a:bodyPr>
          <a:lstStyle/>
          <a:p>
            <a:pPr lvl="0"/>
            <a:r>
              <a:rPr lang="en-US" altLang="zh-CN" b="1" dirty="0">
                <a:solidFill>
                  <a:schemeClr val="bg2"/>
                </a:solidFill>
                <a:sym typeface="Calibri"/>
              </a:rPr>
              <a:t>Fraudulent Patterns Facts</a:t>
            </a:r>
          </a:p>
          <a:p>
            <a:pPr marL="171450" lvl="0" indent="-171450">
              <a:lnSpc>
                <a:spcPct val="115000"/>
              </a:lnSpc>
              <a:spcBef>
                <a:spcPts val="400"/>
              </a:spcBef>
              <a:buFont typeface="Arial" panose="020B0604020202020204" pitchFamily="34" charset="0"/>
              <a:buChar char="•"/>
            </a:pPr>
            <a:r>
              <a:rPr lang="en-US" altLang="zh-CN" sz="900" dirty="0">
                <a:solidFill>
                  <a:schemeClr val="bg2"/>
                </a:solidFill>
                <a:latin typeface="Calibri"/>
                <a:ea typeface="Calibri"/>
                <a:cs typeface="Calibri"/>
                <a:sym typeface="Calibri"/>
              </a:rPr>
              <a:t>Internal Medicine: Physician Agrees to Pay $640,000 to Resolve Allegations of Anti-Kickback Violations. October 12, 2021</a:t>
            </a:r>
          </a:p>
          <a:p>
            <a:pPr marL="171450" lvl="0" indent="-171450">
              <a:lnSpc>
                <a:spcPct val="115000"/>
              </a:lnSpc>
              <a:spcBef>
                <a:spcPts val="400"/>
              </a:spcBef>
              <a:buFont typeface="Arial" panose="020B0604020202020204" pitchFamily="34" charset="0"/>
              <a:buChar char="•"/>
            </a:pPr>
            <a:r>
              <a:rPr lang="en-US" altLang="zh-CN" sz="900" dirty="0">
                <a:solidFill>
                  <a:schemeClr val="bg2"/>
                </a:solidFill>
                <a:latin typeface="Calibri"/>
                <a:ea typeface="Calibri"/>
                <a:cs typeface="Calibri"/>
                <a:sym typeface="Calibri"/>
              </a:rPr>
              <a:t>Diagnostic Radiology: Long Island Radiologist to Pay Over $15 Million to Settle False Claims Act Allegations</a:t>
            </a:r>
          </a:p>
          <a:p>
            <a:pPr marL="171450" lvl="0" indent="-171450">
              <a:lnSpc>
                <a:spcPct val="115000"/>
              </a:lnSpc>
              <a:spcBef>
                <a:spcPts val="400"/>
              </a:spcBef>
              <a:buFont typeface="Arial" panose="020B0604020202020204" pitchFamily="34" charset="0"/>
              <a:buChar char="•"/>
            </a:pPr>
            <a:r>
              <a:rPr lang="en-US" altLang="zh-CN" sz="900" dirty="0">
                <a:solidFill>
                  <a:schemeClr val="bg2"/>
                </a:solidFill>
                <a:latin typeface="Calibri"/>
                <a:ea typeface="Calibri"/>
                <a:cs typeface="Calibri"/>
                <a:sym typeface="Calibri"/>
              </a:rPr>
              <a:t>Nurse Practitioner: Nurse Practitioner Charged in Alleged $2.3 Million Health Care Fraud Scheme. August 16, 2021</a:t>
            </a:r>
          </a:p>
          <a:p>
            <a:pPr marL="171450" lvl="0" indent="-171450">
              <a:lnSpc>
                <a:spcPct val="115000"/>
              </a:lnSpc>
              <a:spcBef>
                <a:spcPts val="400"/>
              </a:spcBef>
              <a:buFont typeface="Arial" panose="020B0604020202020204" pitchFamily="34" charset="0"/>
              <a:buChar char="•"/>
            </a:pPr>
            <a:r>
              <a:rPr lang="en-US" altLang="zh-CN" sz="900" dirty="0">
                <a:solidFill>
                  <a:schemeClr val="bg2"/>
                </a:solidFill>
                <a:latin typeface="Calibri"/>
                <a:ea typeface="Calibri"/>
                <a:cs typeface="Calibri"/>
                <a:sym typeface="Calibri"/>
              </a:rPr>
              <a:t>Unbundling a single procedure so that it's billed for in multiple parts.</a:t>
            </a:r>
          </a:p>
          <a:p>
            <a:pPr marL="171450" lvl="0" indent="-171450">
              <a:lnSpc>
                <a:spcPct val="115000"/>
              </a:lnSpc>
              <a:spcBef>
                <a:spcPts val="400"/>
              </a:spcBef>
              <a:buFont typeface="Arial" panose="020B0604020202020204" pitchFamily="34" charset="0"/>
              <a:buChar char="•"/>
            </a:pPr>
            <a:r>
              <a:rPr lang="en-US" altLang="zh-CN" sz="900" dirty="0">
                <a:solidFill>
                  <a:schemeClr val="bg2"/>
                </a:solidFill>
                <a:latin typeface="Calibri"/>
                <a:ea typeface="Calibri"/>
                <a:cs typeface="Calibri"/>
                <a:sym typeface="Calibri"/>
              </a:rPr>
              <a:t>Upcoding an item on the bill to a more complex procedure than provided.</a:t>
            </a:r>
          </a:p>
          <a:p>
            <a:pPr marL="0" lvl="0" indent="0" algn="l" rtl="0">
              <a:spcBef>
                <a:spcPts val="1300"/>
              </a:spcBef>
              <a:spcAft>
                <a:spcPts val="0"/>
              </a:spcAft>
              <a:buNone/>
            </a:pPr>
            <a:endParaRPr sz="800" dirty="0">
              <a:solidFill>
                <a:schemeClr val="bg2"/>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a:spLocks noGrp="1"/>
          </p:cNvSpPr>
          <p:nvPr>
            <p:ph type="title"/>
          </p:nvPr>
        </p:nvSpPr>
        <p:spPr>
          <a:xfrm>
            <a:off x="640803" y="19711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6. Conclusion</a:t>
            </a:r>
            <a:endParaRPr sz="2000" b="0">
              <a:solidFill>
                <a:schemeClr val="lt1"/>
              </a:solidFill>
            </a:endParaRPr>
          </a:p>
        </p:txBody>
      </p:sp>
      <p:sp>
        <p:nvSpPr>
          <p:cNvPr id="347" name="Google Shape;347;p51"/>
          <p:cNvSpPr txBox="1"/>
          <p:nvPr/>
        </p:nvSpPr>
        <p:spPr>
          <a:xfrm>
            <a:off x="224775" y="1197394"/>
            <a:ext cx="6384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600" b="1" dirty="0">
                <a:solidFill>
                  <a:schemeClr val="dk1"/>
                </a:solidFill>
              </a:rPr>
              <a:t>Limitation</a:t>
            </a:r>
            <a:endParaRPr sz="1600" b="1" dirty="0">
              <a:solidFill>
                <a:schemeClr val="dk1"/>
              </a:solidFill>
            </a:endParaRPr>
          </a:p>
        </p:txBody>
      </p:sp>
      <p:sp>
        <p:nvSpPr>
          <p:cNvPr id="348" name="Google Shape;348;p51"/>
          <p:cNvSpPr txBox="1"/>
          <p:nvPr/>
        </p:nvSpPr>
        <p:spPr>
          <a:xfrm>
            <a:off x="4512375" y="1628494"/>
            <a:ext cx="4194000" cy="3508623"/>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Char char="●"/>
            </a:pPr>
            <a:r>
              <a:rPr lang="zh-CN" sz="1200" dirty="0"/>
              <a:t>Under-Sampling</a:t>
            </a:r>
            <a:endParaRPr sz="1200" dirty="0"/>
          </a:p>
          <a:p>
            <a:pPr marL="457200" lvl="0" indent="0" algn="l" rtl="0">
              <a:lnSpc>
                <a:spcPct val="150000"/>
              </a:lnSpc>
              <a:spcBef>
                <a:spcPts val="0"/>
              </a:spcBef>
              <a:spcAft>
                <a:spcPts val="0"/>
              </a:spcAft>
              <a:buNone/>
            </a:pPr>
            <a:r>
              <a:rPr lang="zh-CN" sz="1200" dirty="0"/>
              <a:t>The observations matching the non-fraud label are randomly selected and deleted so every process is made up of different examples.</a:t>
            </a:r>
            <a:endParaRPr sz="1200" dirty="0"/>
          </a:p>
          <a:p>
            <a:pPr marL="457200" lvl="0" indent="0" algn="l" rtl="0">
              <a:lnSpc>
                <a:spcPct val="150000"/>
              </a:lnSpc>
              <a:spcBef>
                <a:spcPts val="0"/>
              </a:spcBef>
              <a:spcAft>
                <a:spcPts val="0"/>
              </a:spcAft>
              <a:buNone/>
            </a:pPr>
            <a:endParaRPr lang="en-US" sz="1200" dirty="0"/>
          </a:p>
          <a:p>
            <a:pPr marL="457200" lvl="0" indent="0" algn="l" rtl="0">
              <a:lnSpc>
                <a:spcPct val="150000"/>
              </a:lnSpc>
              <a:spcBef>
                <a:spcPts val="0"/>
              </a:spcBef>
              <a:spcAft>
                <a:spcPts val="0"/>
              </a:spcAft>
              <a:buNone/>
            </a:pPr>
            <a:endParaRPr sz="1200" dirty="0"/>
          </a:p>
          <a:p>
            <a:pPr marL="457200" lvl="0" indent="-304800" algn="l" rtl="0">
              <a:lnSpc>
                <a:spcPct val="150000"/>
              </a:lnSpc>
              <a:spcBef>
                <a:spcPts val="0"/>
              </a:spcBef>
              <a:spcAft>
                <a:spcPts val="0"/>
              </a:spcAft>
              <a:buSzPts val="1200"/>
              <a:buChar char="●"/>
            </a:pPr>
            <a:r>
              <a:rPr lang="zh-CN" sz="1200" dirty="0"/>
              <a:t>Labeling</a:t>
            </a:r>
            <a:endParaRPr sz="1200" dirty="0"/>
          </a:p>
          <a:p>
            <a:pPr marL="457200" lvl="0" indent="0" algn="l" rtl="0">
              <a:lnSpc>
                <a:spcPct val="150000"/>
              </a:lnSpc>
              <a:spcBef>
                <a:spcPts val="0"/>
              </a:spcBef>
              <a:spcAft>
                <a:spcPts val="0"/>
              </a:spcAft>
              <a:buNone/>
            </a:pPr>
            <a:r>
              <a:rPr lang="zh-CN" sz="1200" dirty="0"/>
              <a:t>During the process of manual labeling, different data analysts have different concepts of abnormal and they are constrained by their domain knowledge of disease or prescription, which will result in the inconsistency of results.</a:t>
            </a:r>
            <a:endParaRPr sz="1200" dirty="0"/>
          </a:p>
        </p:txBody>
      </p:sp>
      <p:sp>
        <p:nvSpPr>
          <p:cNvPr id="349" name="Google Shape;349;p51"/>
          <p:cNvSpPr txBox="1"/>
          <p:nvPr/>
        </p:nvSpPr>
        <p:spPr>
          <a:xfrm>
            <a:off x="224775" y="1516773"/>
            <a:ext cx="4133100" cy="3785621"/>
          </a:xfrm>
          <a:prstGeom prst="rect">
            <a:avLst/>
          </a:prstGeom>
          <a:noFill/>
          <a:ln>
            <a:noFill/>
          </a:ln>
        </p:spPr>
        <p:txBody>
          <a:bodyPr spcFirstLastPara="1" wrap="square" lIns="91425" tIns="91425" rIns="91425" bIns="91425" anchor="t" anchorCtr="0">
            <a:spAutoFit/>
          </a:bodyPr>
          <a:lstStyle/>
          <a:p>
            <a:pPr marL="457200" lvl="0" indent="-304800" rtl="0">
              <a:lnSpc>
                <a:spcPct val="150000"/>
              </a:lnSpc>
              <a:spcBef>
                <a:spcPts val="0"/>
              </a:spcBef>
              <a:spcAft>
                <a:spcPts val="0"/>
              </a:spcAft>
              <a:buSzPts val="1200"/>
              <a:buChar char="●"/>
            </a:pPr>
            <a:r>
              <a:rPr lang="zh-CN" sz="1200" dirty="0">
                <a:solidFill>
                  <a:schemeClr val="dk1"/>
                </a:solidFill>
              </a:rPr>
              <a:t>Imbalanced Data</a:t>
            </a:r>
            <a:br>
              <a:rPr lang="en-US" altLang="zh-CN" sz="1200" dirty="0">
                <a:solidFill>
                  <a:schemeClr val="dk1"/>
                </a:solidFill>
              </a:rPr>
            </a:br>
            <a:r>
              <a:rPr lang="en-US" altLang="zh-CN" sz="1200" dirty="0"/>
              <a:t>The dataset includes more than 99% of non-faud data points. This obstructs our data-processing and modeling steps. </a:t>
            </a:r>
            <a:r>
              <a:rPr lang="en-US" sz="1200" dirty="0"/>
              <a:t>Future team could apply string matching method (like </a:t>
            </a:r>
            <a:r>
              <a:rPr lang="en-US" sz="1200" dirty="0" err="1"/>
              <a:t>Fuzzywuzzy</a:t>
            </a:r>
            <a:r>
              <a:rPr lang="en-US" sz="1200" dirty="0"/>
              <a:t> package in Python) to receive more fraud labels from LEIE Plus.</a:t>
            </a:r>
            <a:endParaRPr sz="1200" dirty="0"/>
          </a:p>
          <a:p>
            <a:pPr marL="457200" marR="0" lvl="0" indent="-304800" algn="l" rtl="0">
              <a:lnSpc>
                <a:spcPct val="150000"/>
              </a:lnSpc>
              <a:spcBef>
                <a:spcPts val="0"/>
              </a:spcBef>
              <a:spcAft>
                <a:spcPts val="0"/>
              </a:spcAft>
              <a:buSzPts val="1200"/>
              <a:buChar char="●"/>
            </a:pPr>
            <a:r>
              <a:rPr lang="zh-CN" sz="1200" dirty="0"/>
              <a:t>Insufficient Data</a:t>
            </a:r>
            <a:endParaRPr sz="1200" dirty="0"/>
          </a:p>
          <a:p>
            <a:pPr marL="457200" marR="0" lvl="0" indent="0" algn="l" rtl="0">
              <a:lnSpc>
                <a:spcPct val="150000"/>
              </a:lnSpc>
              <a:spcBef>
                <a:spcPts val="0"/>
              </a:spcBef>
              <a:spcAft>
                <a:spcPts val="0"/>
              </a:spcAft>
              <a:buNone/>
            </a:pPr>
            <a:r>
              <a:rPr lang="zh-CN" sz="1200" dirty="0"/>
              <a:t>Failed to obtain enough training data thoroughly. The medical history is incomplete, The results contain misjudgment and can only be an assistant tool for data analysts for efficiency.</a:t>
            </a:r>
            <a:endParaRPr sz="1200" dirty="0"/>
          </a:p>
          <a:p>
            <a:pPr marL="0" marR="0" lvl="0" indent="0" algn="l" rtl="0">
              <a:lnSpc>
                <a:spcPct val="150000"/>
              </a:lnSpc>
              <a:spcBef>
                <a:spcPts val="0"/>
              </a:spcBef>
              <a:spcAft>
                <a:spcPts val="0"/>
              </a:spcAft>
              <a:buNone/>
            </a:pPr>
            <a:endParaRPr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body" idx="1"/>
          </p:nvPr>
        </p:nvSpPr>
        <p:spPr>
          <a:xfrm>
            <a:off x="3168600" y="2484650"/>
            <a:ext cx="2806800" cy="11370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zh-CN" sz="7400" b="1">
                <a:solidFill>
                  <a:srgbClr val="242424"/>
                </a:solidFill>
              </a:rPr>
              <a:t>Q &amp; A</a:t>
            </a:r>
            <a:endParaRPr sz="7400" b="1">
              <a:solidFill>
                <a:srgbClr val="242424"/>
              </a:solidFill>
            </a:endParaRPr>
          </a:p>
        </p:txBody>
      </p:sp>
      <p:sp>
        <p:nvSpPr>
          <p:cNvPr id="355" name="Google Shape;355;p52"/>
          <p:cNvSpPr txBox="1">
            <a:spLocks noGrp="1"/>
          </p:cNvSpPr>
          <p:nvPr>
            <p:ph type="title"/>
          </p:nvPr>
        </p:nvSpPr>
        <p:spPr>
          <a:xfrm>
            <a:off x="640803" y="234163"/>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Clr>
                <a:schemeClr val="dk1"/>
              </a:buClr>
              <a:buSzPts val="1100"/>
              <a:buFont typeface="Arial"/>
              <a:buNone/>
            </a:pPr>
            <a:r>
              <a:rPr lang="zh-CN" sz="2200">
                <a:solidFill>
                  <a:schemeClr val="lt1"/>
                </a:solidFill>
              </a:rPr>
              <a:t>Q &amp; 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3"/>
          <p:cNvSpPr txBox="1">
            <a:spLocks noGrp="1"/>
          </p:cNvSpPr>
          <p:nvPr>
            <p:ph type="body" idx="1"/>
          </p:nvPr>
        </p:nvSpPr>
        <p:spPr>
          <a:xfrm>
            <a:off x="628650" y="1319700"/>
            <a:ext cx="7886700" cy="37413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SzPts val="2100"/>
              <a:buNone/>
            </a:pPr>
            <a:r>
              <a:rPr lang="zh-CN" sz="1000" i="1">
                <a:solidFill>
                  <a:schemeClr val="dk1"/>
                </a:solidFill>
              </a:rPr>
              <a:t>Medicare Provider Utilization and Payment Data: Part B Physician and Other Supplier: Medicare Physician &amp; Other Practitioners - by Provider and Service 	</a:t>
            </a:r>
            <a:r>
              <a:rPr lang="zh-CN" sz="1000"/>
              <a:t>				</a:t>
            </a:r>
            <a:endParaRPr sz="1000"/>
          </a:p>
          <a:p>
            <a:pPr marL="0" lvl="0" indent="0" algn="l" rtl="0">
              <a:lnSpc>
                <a:spcPct val="115000"/>
              </a:lnSpc>
              <a:spcBef>
                <a:spcPts val="0"/>
              </a:spcBef>
              <a:spcAft>
                <a:spcPts val="0"/>
              </a:spcAft>
              <a:buSzPts val="2100"/>
              <a:buNone/>
            </a:pPr>
            <a:r>
              <a:rPr lang="zh-CN" sz="1000" u="sng">
                <a:solidFill>
                  <a:schemeClr val="hlink"/>
                </a:solidFill>
                <a:hlinkClick r:id="rId3"/>
              </a:rPr>
              <a:t>https://data.cms.gov/provider-summary-by-type-of-service/medicare-physician-other-practitioners/medicare-physician-other-practitioners-by-provider-and-service</a:t>
            </a:r>
            <a:endParaRPr sz="1100"/>
          </a:p>
          <a:p>
            <a:pPr marL="0" lvl="0" indent="0" algn="l" rtl="0">
              <a:lnSpc>
                <a:spcPct val="115000"/>
              </a:lnSpc>
              <a:spcBef>
                <a:spcPts val="0"/>
              </a:spcBef>
              <a:spcAft>
                <a:spcPts val="0"/>
              </a:spcAft>
              <a:buClr>
                <a:schemeClr val="dk1"/>
              </a:buClr>
              <a:buSzPts val="1100"/>
              <a:buFont typeface="Arial"/>
              <a:buNone/>
            </a:pPr>
            <a:r>
              <a:rPr lang="zh-CN" sz="1000" i="1">
                <a:solidFill>
                  <a:schemeClr val="dk1"/>
                </a:solidFill>
              </a:rPr>
              <a:t>Medicare Provider Utilization and Payment Data: Part D Prescriber: Medicare Part D Prescribers - by Provider and Drug</a:t>
            </a:r>
            <a:endParaRPr sz="1000" i="1">
              <a:solidFill>
                <a:schemeClr val="dk1"/>
              </a:solidFill>
            </a:endParaRPr>
          </a:p>
          <a:p>
            <a:pPr marL="0" lvl="0" indent="0" algn="l" rtl="0">
              <a:lnSpc>
                <a:spcPct val="115000"/>
              </a:lnSpc>
              <a:spcBef>
                <a:spcPts val="0"/>
              </a:spcBef>
              <a:spcAft>
                <a:spcPts val="0"/>
              </a:spcAft>
              <a:buSzPts val="2100"/>
              <a:buNone/>
            </a:pPr>
            <a:r>
              <a:rPr lang="zh-CN" sz="1000" u="sng">
                <a:solidFill>
                  <a:schemeClr val="hlink"/>
                </a:solidFill>
                <a:hlinkClick r:id="rId4"/>
              </a:rPr>
              <a:t>https://data.cms.gov/provider-summary-by-type-of-service/medicare-part-d-prescribers/medicare-part-d-prescribers-by-provider-and-drug/data/2019</a:t>
            </a:r>
            <a:endParaRPr sz="1000" i="1">
              <a:solidFill>
                <a:schemeClr val="dk1"/>
              </a:solidFill>
            </a:endParaRPr>
          </a:p>
          <a:p>
            <a:pPr marL="0" lvl="0" indent="0" algn="l" rtl="0">
              <a:lnSpc>
                <a:spcPct val="115000"/>
              </a:lnSpc>
              <a:spcBef>
                <a:spcPts val="0"/>
              </a:spcBef>
              <a:spcAft>
                <a:spcPts val="0"/>
              </a:spcAft>
              <a:buSzPts val="2100"/>
              <a:buNone/>
            </a:pPr>
            <a:r>
              <a:rPr lang="zh-CN" sz="1000" i="1">
                <a:solidFill>
                  <a:schemeClr val="dk1"/>
                </a:solidFill>
              </a:rPr>
              <a:t>Medicare Provider Utilization and Payment Data: Referring Durable Medical Equipment, Prosthetics, Orthotics and Supplies (DMEPOS) : Medicare Durable Medical Equipment, Devices &amp; Supplies - by Referring Provider and Service</a:t>
            </a:r>
            <a:endParaRPr sz="1000" i="1">
              <a:solidFill>
                <a:schemeClr val="dk1"/>
              </a:solidFill>
            </a:endParaRPr>
          </a:p>
          <a:p>
            <a:pPr marL="0" lvl="0" indent="0" algn="l" rtl="0">
              <a:lnSpc>
                <a:spcPct val="115000"/>
              </a:lnSpc>
              <a:spcBef>
                <a:spcPts val="0"/>
              </a:spcBef>
              <a:spcAft>
                <a:spcPts val="0"/>
              </a:spcAft>
              <a:buSzPts val="2100"/>
              <a:buNone/>
            </a:pPr>
            <a:r>
              <a:rPr lang="zh-CN" sz="1000" u="sng">
                <a:solidFill>
                  <a:schemeClr val="hlink"/>
                </a:solidFill>
                <a:hlinkClick r:id="rId5"/>
              </a:rPr>
              <a:t>https://data.cms.gov/provider-summary-by-type-of-service/medicare-durable-medical-equipment-devices-supplies/medicare-durable-medical-equipment-devices-supplies-by-referring-provider-and-service</a:t>
            </a:r>
            <a:endParaRPr sz="1100"/>
          </a:p>
          <a:p>
            <a:pPr marL="0" lvl="0" indent="0" algn="l" rtl="0">
              <a:lnSpc>
                <a:spcPct val="115000"/>
              </a:lnSpc>
              <a:spcBef>
                <a:spcPts val="0"/>
              </a:spcBef>
              <a:spcAft>
                <a:spcPts val="0"/>
              </a:spcAft>
              <a:buSzPts val="2100"/>
              <a:buNone/>
            </a:pPr>
            <a:r>
              <a:rPr lang="zh-CN" sz="1000" i="1">
                <a:solidFill>
                  <a:schemeClr val="dk1"/>
                </a:solidFill>
              </a:rPr>
              <a:t>LEIE 08-2021</a:t>
            </a:r>
            <a:endParaRPr sz="1100"/>
          </a:p>
          <a:p>
            <a:pPr marL="0" lvl="0" indent="0" algn="l" rtl="0">
              <a:lnSpc>
                <a:spcPct val="115000"/>
              </a:lnSpc>
              <a:spcBef>
                <a:spcPts val="0"/>
              </a:spcBef>
              <a:spcAft>
                <a:spcPts val="0"/>
              </a:spcAft>
              <a:buSzPts val="2100"/>
              <a:buNone/>
            </a:pPr>
            <a:r>
              <a:rPr lang="zh-CN" sz="1000" u="sng">
                <a:solidFill>
                  <a:schemeClr val="hlink"/>
                </a:solidFill>
                <a:hlinkClick r:id="rId6"/>
              </a:rPr>
              <a:t>https://oig.hhs.gov/exclusions/exclusions_list.asp</a:t>
            </a:r>
            <a:endParaRPr sz="1100"/>
          </a:p>
          <a:p>
            <a:pPr marL="0" lvl="0" indent="0" algn="l" rtl="0">
              <a:lnSpc>
                <a:spcPct val="115000"/>
              </a:lnSpc>
              <a:spcBef>
                <a:spcPts val="0"/>
              </a:spcBef>
              <a:spcAft>
                <a:spcPts val="0"/>
              </a:spcAft>
              <a:buSzPts val="2100"/>
              <a:buNone/>
            </a:pPr>
            <a:r>
              <a:rPr lang="zh-CN" sz="1000" i="1">
                <a:solidFill>
                  <a:schemeClr val="dk1"/>
                </a:solidFill>
              </a:rPr>
              <a:t>LEIE Monthly Reinstatements</a:t>
            </a:r>
            <a:endParaRPr sz="1000" i="1">
              <a:solidFill>
                <a:schemeClr val="dk1"/>
              </a:solidFill>
            </a:endParaRPr>
          </a:p>
          <a:p>
            <a:pPr marL="0" lvl="0" indent="0" algn="l" rtl="0">
              <a:lnSpc>
                <a:spcPct val="115000"/>
              </a:lnSpc>
              <a:spcBef>
                <a:spcPts val="0"/>
              </a:spcBef>
              <a:spcAft>
                <a:spcPts val="0"/>
              </a:spcAft>
              <a:buSzPts val="2100"/>
              <a:buNone/>
            </a:pPr>
            <a:r>
              <a:rPr lang="zh-CN" sz="1000" u="sng">
                <a:solidFill>
                  <a:schemeClr val="hlink"/>
                </a:solidFill>
                <a:hlinkClick r:id="rId6"/>
              </a:rPr>
              <a:t>https://oig.hhs.gov/exclusions/exclusions_list.asp</a:t>
            </a:r>
            <a:endParaRPr sz="1100"/>
          </a:p>
          <a:p>
            <a:pPr marL="0" lvl="0" indent="0" algn="l" rtl="0">
              <a:lnSpc>
                <a:spcPct val="115000"/>
              </a:lnSpc>
              <a:spcBef>
                <a:spcPts val="0"/>
              </a:spcBef>
              <a:spcAft>
                <a:spcPts val="0"/>
              </a:spcAft>
              <a:buClr>
                <a:schemeClr val="dk1"/>
              </a:buClr>
              <a:buSzPts val="2100"/>
              <a:buFont typeface="Arial"/>
              <a:buNone/>
            </a:pPr>
            <a:r>
              <a:rPr lang="zh-CN" sz="1000" i="1">
                <a:solidFill>
                  <a:schemeClr val="dk1"/>
                </a:solidFill>
              </a:rPr>
              <a:t>Drug Average Sales Pricing File</a:t>
            </a:r>
            <a:endParaRPr sz="1100">
              <a:solidFill>
                <a:schemeClr val="dk1"/>
              </a:solidFill>
            </a:endParaRPr>
          </a:p>
          <a:p>
            <a:pPr marL="0" lvl="0" indent="0" algn="l" rtl="0">
              <a:lnSpc>
                <a:spcPct val="115000"/>
              </a:lnSpc>
              <a:spcBef>
                <a:spcPts val="0"/>
              </a:spcBef>
              <a:spcAft>
                <a:spcPts val="0"/>
              </a:spcAft>
              <a:buClr>
                <a:schemeClr val="dk1"/>
              </a:buClr>
              <a:buSzPts val="2100"/>
              <a:buFont typeface="Arial"/>
              <a:buNone/>
            </a:pPr>
            <a:r>
              <a:rPr lang="zh-CN" sz="1000" u="sng">
                <a:solidFill>
                  <a:schemeClr val="hlink"/>
                </a:solidFill>
                <a:hlinkClick r:id="rId7"/>
              </a:rPr>
              <a:t>https://www.cms.gov/Medicare/Medicare-Fee-for-Service-Part-B-Drugs/McrPartBDrugAvgSalesPrice/2019ASPFiles</a:t>
            </a:r>
            <a:endParaRPr>
              <a:solidFill>
                <a:schemeClr val="dk2"/>
              </a:solidFill>
            </a:endParaRPr>
          </a:p>
          <a:p>
            <a:pPr marL="0" lvl="0" indent="0" algn="l" rtl="0">
              <a:lnSpc>
                <a:spcPct val="115000"/>
              </a:lnSpc>
              <a:spcBef>
                <a:spcPts val="0"/>
              </a:spcBef>
              <a:spcAft>
                <a:spcPts val="0"/>
              </a:spcAft>
              <a:buClr>
                <a:schemeClr val="dk1"/>
              </a:buClr>
              <a:buSzPts val="2100"/>
              <a:buFont typeface="Arial"/>
              <a:buNone/>
            </a:pPr>
            <a:r>
              <a:rPr lang="zh-CN" sz="1000" i="1">
                <a:solidFill>
                  <a:schemeClr val="dk1"/>
                </a:solidFill>
              </a:rPr>
              <a:t>Office of Inspector General Acts (OIG Acts 1128)</a:t>
            </a:r>
            <a:endParaRPr sz="2550">
              <a:solidFill>
                <a:schemeClr val="dk1"/>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zh-CN" sz="1000" u="sng">
                <a:solidFill>
                  <a:schemeClr val="hlink"/>
                </a:solidFill>
                <a:hlinkClick r:id="rId8"/>
              </a:rPr>
              <a:t>https://www.ssa.gov/OP_Home/ssact/title11/1128.htm</a:t>
            </a:r>
            <a:endParaRPr sz="1100"/>
          </a:p>
        </p:txBody>
      </p:sp>
      <p:sp>
        <p:nvSpPr>
          <p:cNvPr id="361" name="Google Shape;361;p53"/>
          <p:cNvSpPr txBox="1">
            <a:spLocks noGrp="1"/>
          </p:cNvSpPr>
          <p:nvPr>
            <p:ph type="title"/>
          </p:nvPr>
        </p:nvSpPr>
        <p:spPr>
          <a:xfrm>
            <a:off x="567452" y="197125"/>
            <a:ext cx="15597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Appendix</a:t>
            </a:r>
            <a:endParaRPr sz="2000" b="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4"/>
          <p:cNvSpPr txBox="1"/>
          <p:nvPr/>
        </p:nvSpPr>
        <p:spPr>
          <a:xfrm>
            <a:off x="404325" y="1369425"/>
            <a:ext cx="6384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600" b="1">
                <a:solidFill>
                  <a:schemeClr val="dk1"/>
                </a:solidFill>
              </a:rPr>
              <a:t>Identifying Potential Disparate Impact on Gender (XGB)</a:t>
            </a:r>
            <a:endParaRPr sz="1600" b="1">
              <a:solidFill>
                <a:schemeClr val="dk1"/>
              </a:solidFill>
            </a:endParaRPr>
          </a:p>
        </p:txBody>
      </p:sp>
      <p:sp>
        <p:nvSpPr>
          <p:cNvPr id="367" name="Google Shape;367;p54"/>
          <p:cNvSpPr txBox="1"/>
          <p:nvPr/>
        </p:nvSpPr>
        <p:spPr>
          <a:xfrm>
            <a:off x="451350" y="1871225"/>
            <a:ext cx="42501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sz="1200" b="1">
                <a:solidFill>
                  <a:schemeClr val="dk1"/>
                </a:solidFill>
              </a:rPr>
              <a:t>Protected Group:  </a:t>
            </a:r>
            <a:r>
              <a:rPr lang="zh-CN" sz="1200">
                <a:solidFill>
                  <a:schemeClr val="dk1"/>
                </a:solidFill>
              </a:rPr>
              <a:t>Female Providers</a:t>
            </a:r>
            <a:endParaRPr sz="1200">
              <a:solidFill>
                <a:schemeClr val="dk1"/>
              </a:solidFill>
            </a:endParaRPr>
          </a:p>
          <a:p>
            <a:pPr marL="0" lvl="0" indent="0" algn="l" rtl="0">
              <a:lnSpc>
                <a:spcPct val="115000"/>
              </a:lnSpc>
              <a:spcBef>
                <a:spcPts val="0"/>
              </a:spcBef>
              <a:spcAft>
                <a:spcPts val="0"/>
              </a:spcAft>
              <a:buNone/>
            </a:pPr>
            <a:r>
              <a:rPr lang="zh-CN" sz="1200" b="1">
                <a:solidFill>
                  <a:schemeClr val="dk1"/>
                </a:solidFill>
              </a:rPr>
              <a:t>Referenced Group:  </a:t>
            </a:r>
            <a:r>
              <a:rPr lang="zh-CN" sz="1200">
                <a:solidFill>
                  <a:schemeClr val="dk1"/>
                </a:solidFill>
              </a:rPr>
              <a:t>Male Providers</a:t>
            </a:r>
            <a:endParaRPr sz="1200">
              <a:solidFill>
                <a:schemeClr val="dk1"/>
              </a:solidFill>
            </a:endParaRPr>
          </a:p>
        </p:txBody>
      </p:sp>
      <p:pic>
        <p:nvPicPr>
          <p:cNvPr id="368" name="Google Shape;368;p54"/>
          <p:cNvPicPr preferRelativeResize="0"/>
          <p:nvPr/>
        </p:nvPicPr>
        <p:blipFill>
          <a:blip r:embed="rId3">
            <a:alphaModFix/>
          </a:blip>
          <a:stretch>
            <a:fillRect/>
          </a:stretch>
        </p:blipFill>
        <p:spPr>
          <a:xfrm>
            <a:off x="546125" y="2657625"/>
            <a:ext cx="3066225" cy="1765725"/>
          </a:xfrm>
          <a:prstGeom prst="rect">
            <a:avLst/>
          </a:prstGeom>
          <a:noFill/>
          <a:ln>
            <a:noFill/>
          </a:ln>
        </p:spPr>
      </p:pic>
      <p:sp>
        <p:nvSpPr>
          <p:cNvPr id="369" name="Google Shape;369;p54"/>
          <p:cNvSpPr txBox="1"/>
          <p:nvPr/>
        </p:nvSpPr>
        <p:spPr>
          <a:xfrm>
            <a:off x="4852025" y="1978238"/>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CN" b="1">
                <a:solidFill>
                  <a:schemeClr val="dk1"/>
                </a:solidFill>
              </a:rPr>
              <a:t>Adverse Impact Ratio (AIR)</a:t>
            </a:r>
            <a:endParaRPr b="1">
              <a:solidFill>
                <a:schemeClr val="dk1"/>
              </a:solidFill>
            </a:endParaRPr>
          </a:p>
        </p:txBody>
      </p:sp>
      <p:sp>
        <p:nvSpPr>
          <p:cNvPr id="370" name="Google Shape;370;p54"/>
          <p:cNvSpPr txBox="1"/>
          <p:nvPr/>
        </p:nvSpPr>
        <p:spPr>
          <a:xfrm>
            <a:off x="4852025" y="2679875"/>
            <a:ext cx="3627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200"/>
              <a:t>Air for Male vs. Female: </a:t>
            </a:r>
            <a:r>
              <a:rPr lang="zh-CN" sz="1200" b="1"/>
              <a:t>1.075 (&gt; 0.8)</a:t>
            </a:r>
            <a:endParaRPr sz="1200" b="1"/>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zh-CN" sz="1200"/>
              <a:t>Female Proportion Accepted: 0.899</a:t>
            </a:r>
            <a:endParaRPr sz="1200"/>
          </a:p>
          <a:p>
            <a:pPr marL="457200" lvl="0" indent="-304800" algn="l" rtl="0">
              <a:spcBef>
                <a:spcPts val="0"/>
              </a:spcBef>
              <a:spcAft>
                <a:spcPts val="0"/>
              </a:spcAft>
              <a:buSzPts val="1200"/>
              <a:buChar char="●"/>
            </a:pPr>
            <a:r>
              <a:rPr lang="zh-CN" sz="1200"/>
              <a:t>Male Proportion Accepted: 0.836</a:t>
            </a:r>
            <a:endParaRPr sz="1200"/>
          </a:p>
          <a:p>
            <a:pPr marL="457200" lvl="0" indent="-304800" algn="l" rtl="0">
              <a:spcBef>
                <a:spcPts val="0"/>
              </a:spcBef>
              <a:spcAft>
                <a:spcPts val="0"/>
              </a:spcAft>
              <a:buSzPts val="1200"/>
              <a:buChar char="●"/>
            </a:pPr>
            <a:r>
              <a:rPr lang="zh-CN" sz="1200"/>
              <a:t>F1-Score: 0.4062</a:t>
            </a:r>
            <a:endParaRPr sz="1200"/>
          </a:p>
          <a:p>
            <a:pPr marL="457200" lvl="0" indent="-304800" algn="l" rtl="0">
              <a:spcBef>
                <a:spcPts val="0"/>
              </a:spcBef>
              <a:spcAft>
                <a:spcPts val="0"/>
              </a:spcAft>
              <a:buSzPts val="1200"/>
              <a:buChar char="●"/>
            </a:pPr>
            <a:r>
              <a:rPr lang="zh-CN" sz="1200"/>
              <a:t>Cut-off: 0.21</a:t>
            </a:r>
            <a:endParaRPr sz="1200"/>
          </a:p>
          <a:p>
            <a:pPr marL="0" lvl="0" indent="0" algn="l" rtl="0">
              <a:spcBef>
                <a:spcPts val="0"/>
              </a:spcBef>
              <a:spcAft>
                <a:spcPts val="0"/>
              </a:spcAft>
              <a:buNone/>
            </a:pPr>
            <a:endParaRPr sz="1200"/>
          </a:p>
        </p:txBody>
      </p:sp>
      <p:sp>
        <p:nvSpPr>
          <p:cNvPr id="371" name="Google Shape;371;p54"/>
          <p:cNvSpPr txBox="1">
            <a:spLocks noGrp="1"/>
          </p:cNvSpPr>
          <p:nvPr>
            <p:ph type="title"/>
          </p:nvPr>
        </p:nvSpPr>
        <p:spPr>
          <a:xfrm>
            <a:off x="546128" y="206288"/>
            <a:ext cx="7862400" cy="731400"/>
          </a:xfrm>
          <a:prstGeom prst="rect">
            <a:avLst/>
          </a:prstGeom>
        </p:spPr>
        <p:txBody>
          <a:bodyPr spcFirstLastPara="1" wrap="square" lIns="68575" tIns="34275" rIns="68575" bIns="34275" anchor="ctr" anchorCtr="0">
            <a:noAutofit/>
          </a:bodyPr>
          <a:lstStyle/>
          <a:p>
            <a:pPr marL="0" lvl="0" indent="0" algn="l" rtl="0">
              <a:lnSpc>
                <a:spcPct val="115000"/>
              </a:lnSpc>
              <a:spcBef>
                <a:spcPts val="0"/>
              </a:spcBef>
              <a:spcAft>
                <a:spcPts val="0"/>
              </a:spcAft>
              <a:buNone/>
            </a:pPr>
            <a:r>
              <a:rPr lang="zh-CN" sz="2200">
                <a:solidFill>
                  <a:schemeClr val="lt1"/>
                </a:solidFill>
              </a:rPr>
              <a:t>Appendix</a:t>
            </a:r>
            <a:endParaRPr sz="2000" b="0">
              <a:solidFill>
                <a:schemeClr val="lt1"/>
              </a:solidFill>
            </a:endParaRPr>
          </a:p>
        </p:txBody>
      </p:sp>
      <p:sp>
        <p:nvSpPr>
          <p:cNvPr id="372" name="Google Shape;372;p54"/>
          <p:cNvSpPr/>
          <p:nvPr/>
        </p:nvSpPr>
        <p:spPr>
          <a:xfrm>
            <a:off x="2360175" y="2679875"/>
            <a:ext cx="639300" cy="18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4"/>
          <p:cNvSpPr/>
          <p:nvPr/>
        </p:nvSpPr>
        <p:spPr>
          <a:xfrm>
            <a:off x="2360175" y="3565725"/>
            <a:ext cx="780600" cy="18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body" idx="1"/>
          </p:nvPr>
        </p:nvSpPr>
        <p:spPr>
          <a:xfrm>
            <a:off x="628650" y="1453225"/>
            <a:ext cx="7473000" cy="20355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Clr>
                <a:srgbClr val="595959"/>
              </a:buClr>
              <a:buSzPts val="2100"/>
              <a:buNone/>
            </a:pPr>
            <a:r>
              <a:rPr lang="zh-CN" sz="1200" b="1">
                <a:solidFill>
                  <a:schemeClr val="dk1"/>
                </a:solidFill>
              </a:rPr>
              <a:t>Resource requirements</a:t>
            </a:r>
            <a:r>
              <a:rPr lang="zh-CN" sz="1200">
                <a:solidFill>
                  <a:schemeClr val="dk1"/>
                </a:solidFill>
              </a:rPr>
              <a:t>: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zh-CN" sz="1200">
                <a:solidFill>
                  <a:schemeClr val="dk1"/>
                </a:solidFill>
              </a:rPr>
              <a:t>Sufficient datasets: Additional data offered by IntegrityM to improve the problem with Imbalanced data</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zh-CN" sz="1200">
                <a:solidFill>
                  <a:schemeClr val="dk1"/>
                </a:solidFill>
              </a:rPr>
              <a:t>Reference documennts: Relevant Research Paper, CMS Data Dictionary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zh-CN" sz="1200">
                <a:solidFill>
                  <a:schemeClr val="dk1"/>
                </a:solidFill>
              </a:rPr>
              <a:t>Cloud Computing Service: AWS Sage Maker Provide by IntegrityM (Instance type: ml.m5.4xlarge)</a:t>
            </a:r>
            <a:endParaRPr sz="1200">
              <a:solidFill>
                <a:schemeClr val="dk1"/>
              </a:solidFill>
            </a:endParaRPr>
          </a:p>
          <a:p>
            <a:pPr marL="0" lvl="0" indent="0" algn="l" rtl="0">
              <a:lnSpc>
                <a:spcPct val="150000"/>
              </a:lnSpc>
              <a:spcBef>
                <a:spcPts val="0"/>
              </a:spcBef>
              <a:spcAft>
                <a:spcPts val="0"/>
              </a:spcAft>
              <a:buClr>
                <a:srgbClr val="595959"/>
              </a:buClr>
              <a:buSzPts val="2100"/>
              <a:buNone/>
            </a:pPr>
            <a:endParaRPr sz="1200" b="1">
              <a:solidFill>
                <a:schemeClr val="dk1"/>
              </a:solidFill>
            </a:endParaRPr>
          </a:p>
          <a:p>
            <a:pPr marL="0" lvl="0" indent="0" algn="l" rtl="0">
              <a:lnSpc>
                <a:spcPct val="150000"/>
              </a:lnSpc>
              <a:spcBef>
                <a:spcPts val="0"/>
              </a:spcBef>
              <a:spcAft>
                <a:spcPts val="0"/>
              </a:spcAft>
              <a:buClr>
                <a:srgbClr val="595959"/>
              </a:buClr>
              <a:buSzPts val="2100"/>
              <a:buNone/>
            </a:pPr>
            <a:r>
              <a:rPr lang="zh-CN" sz="1200" b="1">
                <a:solidFill>
                  <a:schemeClr val="dk1"/>
                </a:solidFill>
              </a:rPr>
              <a:t>Constraints</a:t>
            </a:r>
            <a:r>
              <a:rPr lang="zh-CN" sz="1200">
                <a:solidFill>
                  <a:schemeClr val="dk1"/>
                </a:solidFill>
              </a:rPr>
              <a:t>: </a:t>
            </a: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zh-CN" sz="1200">
                <a:solidFill>
                  <a:schemeClr val="dk1"/>
                </a:solidFill>
              </a:rPr>
              <a:t>Imbalanced data </a:t>
            </a:r>
            <a:endParaRPr sz="1200">
              <a:solidFill>
                <a:schemeClr val="dk1"/>
              </a:solidFill>
              <a:latin typeface="Times New Roman"/>
              <a:ea typeface="Times New Roman"/>
              <a:cs typeface="Times New Roman"/>
              <a:sym typeface="Times New Roman"/>
            </a:endParaRPr>
          </a:p>
        </p:txBody>
      </p:sp>
      <p:sp>
        <p:nvSpPr>
          <p:cNvPr id="85" name="Google Shape;85;p18"/>
          <p:cNvSpPr txBox="1">
            <a:spLocks noGrp="1"/>
          </p:cNvSpPr>
          <p:nvPr>
            <p:ph type="title"/>
          </p:nvPr>
        </p:nvSpPr>
        <p:spPr>
          <a:xfrm>
            <a:off x="471503" y="251687"/>
            <a:ext cx="7862400" cy="731400"/>
          </a:xfrm>
          <a:prstGeom prst="rect">
            <a:avLst/>
          </a:prstGeom>
          <a:noFill/>
          <a:ln>
            <a:noFill/>
          </a:ln>
        </p:spPr>
        <p:txBody>
          <a:bodyPr spcFirstLastPara="1" wrap="square" lIns="68575" tIns="34275" rIns="68575" bIns="34275" anchor="ctr" anchorCtr="0">
            <a:noAutofit/>
          </a:bodyPr>
          <a:lstStyle/>
          <a:p>
            <a:pPr marL="457200" lvl="0" indent="-368300" algn="l" rtl="0">
              <a:lnSpc>
                <a:spcPct val="115000"/>
              </a:lnSpc>
              <a:spcBef>
                <a:spcPts val="0"/>
              </a:spcBef>
              <a:spcAft>
                <a:spcPts val="0"/>
              </a:spcAft>
              <a:buClr>
                <a:schemeClr val="lt1"/>
              </a:buClr>
              <a:buSzPts val="2200"/>
              <a:buAutoNum type="arabicPeriod"/>
            </a:pPr>
            <a:r>
              <a:rPr lang="zh-CN" sz="2200">
                <a:solidFill>
                  <a:schemeClr val="lt1"/>
                </a:solidFill>
              </a:rPr>
              <a:t>CRISP-DM &amp; Strawman Work Plan</a:t>
            </a:r>
            <a:endParaRPr sz="2200">
              <a:solidFill>
                <a:schemeClr val="lt1"/>
              </a:solidFill>
            </a:endParaRPr>
          </a:p>
          <a:p>
            <a:pPr marL="0" lvl="0" indent="457200" algn="l" rtl="0">
              <a:lnSpc>
                <a:spcPct val="90000"/>
              </a:lnSpc>
              <a:spcBef>
                <a:spcPts val="0"/>
              </a:spcBef>
              <a:spcAft>
                <a:spcPts val="0"/>
              </a:spcAft>
              <a:buClr>
                <a:srgbClr val="3F3F3F"/>
              </a:buClr>
              <a:buSzPts val="3000"/>
              <a:buFont typeface="Times New Roman"/>
              <a:buNone/>
            </a:pPr>
            <a:r>
              <a:rPr lang="zh-CN" sz="2000" b="0">
                <a:solidFill>
                  <a:schemeClr val="lt1"/>
                </a:solidFill>
              </a:rPr>
              <a:t>Assess Situation</a:t>
            </a:r>
            <a:endParaRPr sz="2000" b="0">
              <a:solidFill>
                <a:schemeClr val="lt1"/>
              </a:solidFill>
            </a:endParaRPr>
          </a:p>
        </p:txBody>
      </p:sp>
      <p:pic>
        <p:nvPicPr>
          <p:cNvPr id="86" name="Google Shape;86;p18"/>
          <p:cNvPicPr preferRelativeResize="0"/>
          <p:nvPr/>
        </p:nvPicPr>
        <p:blipFill>
          <a:blip r:embed="rId3">
            <a:alphaModFix/>
          </a:blip>
          <a:stretch>
            <a:fillRect/>
          </a:stretch>
        </p:blipFill>
        <p:spPr>
          <a:xfrm>
            <a:off x="6681075" y="3636374"/>
            <a:ext cx="2428250" cy="1214125"/>
          </a:xfrm>
          <a:prstGeom prst="rect">
            <a:avLst/>
          </a:prstGeom>
          <a:noFill/>
          <a:ln>
            <a:noFill/>
          </a:ln>
        </p:spPr>
      </p:pic>
      <p:pic>
        <p:nvPicPr>
          <p:cNvPr id="87" name="Google Shape;87;p18"/>
          <p:cNvPicPr preferRelativeResize="0"/>
          <p:nvPr/>
        </p:nvPicPr>
        <p:blipFill>
          <a:blip r:embed="rId4">
            <a:alphaModFix/>
          </a:blip>
          <a:stretch>
            <a:fillRect/>
          </a:stretch>
        </p:blipFill>
        <p:spPr>
          <a:xfrm>
            <a:off x="67350" y="3815875"/>
            <a:ext cx="3163725" cy="992550"/>
          </a:xfrm>
          <a:prstGeom prst="rect">
            <a:avLst/>
          </a:prstGeom>
          <a:noFill/>
          <a:ln>
            <a:noFill/>
          </a:ln>
        </p:spPr>
      </p:pic>
      <p:pic>
        <p:nvPicPr>
          <p:cNvPr id="88" name="Google Shape;88;p18"/>
          <p:cNvPicPr preferRelativeResize="0"/>
          <p:nvPr/>
        </p:nvPicPr>
        <p:blipFill>
          <a:blip r:embed="rId5">
            <a:alphaModFix/>
          </a:blip>
          <a:stretch>
            <a:fillRect/>
          </a:stretch>
        </p:blipFill>
        <p:spPr>
          <a:xfrm>
            <a:off x="3114300" y="3753713"/>
            <a:ext cx="3512125" cy="111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77228" y="224963"/>
            <a:ext cx="7862400" cy="731400"/>
          </a:xfrm>
          <a:prstGeom prst="rect">
            <a:avLst/>
          </a:prstGeom>
        </p:spPr>
        <p:txBody>
          <a:bodyPr spcFirstLastPara="1" wrap="square" lIns="68575" tIns="34275" rIns="68575" bIns="34275" anchor="ctr" anchorCtr="0">
            <a:noAutofit/>
          </a:bodyPr>
          <a:lstStyle/>
          <a:p>
            <a:pPr marL="457200" lvl="0" indent="-368300" algn="l" rtl="0">
              <a:lnSpc>
                <a:spcPct val="115000"/>
              </a:lnSpc>
              <a:spcBef>
                <a:spcPts val="0"/>
              </a:spcBef>
              <a:spcAft>
                <a:spcPts val="0"/>
              </a:spcAft>
              <a:buClr>
                <a:schemeClr val="lt1"/>
              </a:buClr>
              <a:buSzPts val="2200"/>
              <a:buAutoNum type="arabicPeriod"/>
            </a:pPr>
            <a:r>
              <a:rPr lang="zh-CN" sz="2200">
                <a:solidFill>
                  <a:schemeClr val="lt1"/>
                </a:solidFill>
              </a:rPr>
              <a:t>CRISP-DM &amp; Strawman Work Plan</a:t>
            </a:r>
            <a:endParaRPr sz="2200">
              <a:solidFill>
                <a:schemeClr val="lt1"/>
              </a:solidFill>
            </a:endParaRPr>
          </a:p>
          <a:p>
            <a:pPr marL="0" lvl="0" indent="457200" algn="l" rtl="0">
              <a:spcBef>
                <a:spcPts val="0"/>
              </a:spcBef>
              <a:spcAft>
                <a:spcPts val="0"/>
              </a:spcAft>
              <a:buClr>
                <a:srgbClr val="3F3F3F"/>
              </a:buClr>
              <a:buSzPts val="3000"/>
              <a:buFont typeface="Times New Roman"/>
              <a:buNone/>
            </a:pPr>
            <a:r>
              <a:rPr lang="zh-CN" sz="2000" b="0">
                <a:solidFill>
                  <a:schemeClr val="lt1"/>
                </a:solidFill>
              </a:rPr>
              <a:t>AWS architecture</a:t>
            </a:r>
            <a:endParaRPr/>
          </a:p>
        </p:txBody>
      </p:sp>
      <p:pic>
        <p:nvPicPr>
          <p:cNvPr id="94" name="Google Shape;94;p19"/>
          <p:cNvPicPr preferRelativeResize="0"/>
          <p:nvPr/>
        </p:nvPicPr>
        <p:blipFill rotWithShape="1">
          <a:blip r:embed="rId3">
            <a:alphaModFix/>
          </a:blip>
          <a:srcRect r="-684"/>
          <a:stretch/>
        </p:blipFill>
        <p:spPr>
          <a:xfrm>
            <a:off x="-50" y="1268136"/>
            <a:ext cx="9144003" cy="3933528"/>
          </a:xfrm>
          <a:prstGeom prst="rect">
            <a:avLst/>
          </a:prstGeom>
          <a:noFill/>
          <a:ln>
            <a:noFill/>
          </a:ln>
        </p:spPr>
      </p:pic>
      <p:sp>
        <p:nvSpPr>
          <p:cNvPr id="4" name="TextBox 3">
            <a:extLst>
              <a:ext uri="{FF2B5EF4-FFF2-40B4-BE49-F238E27FC236}">
                <a16:creationId xmlns:a16="http://schemas.microsoft.com/office/drawing/2014/main" id="{C104265A-30AC-A146-8989-14DC2A59D61C}"/>
              </a:ext>
            </a:extLst>
          </p:cNvPr>
          <p:cNvSpPr txBox="1"/>
          <p:nvPr/>
        </p:nvSpPr>
        <p:spPr>
          <a:xfrm>
            <a:off x="7821227" y="3575282"/>
            <a:ext cx="1204176" cy="600164"/>
          </a:xfrm>
          <a:prstGeom prst="rect">
            <a:avLst/>
          </a:prstGeom>
          <a:noFill/>
        </p:spPr>
        <p:txBody>
          <a:bodyPr wrap="none" rtlCol="0">
            <a:spAutoFit/>
          </a:bodyPr>
          <a:lstStyle/>
          <a:p>
            <a:pPr algn="ctr"/>
            <a:r>
              <a:rPr lang="en-US" altLang="zh-CN" sz="1100" dirty="0">
                <a:solidFill>
                  <a:schemeClr val="dk1"/>
                </a:solidFill>
              </a:rPr>
              <a:t>Seaborn</a:t>
            </a:r>
          </a:p>
          <a:p>
            <a:pPr algn="ctr"/>
            <a:r>
              <a:rPr lang="en-US" altLang="zh-CN" sz="1100" dirty="0">
                <a:solidFill>
                  <a:schemeClr val="dk1"/>
                </a:solidFill>
              </a:rPr>
              <a:t>matplotlib.pyplot</a:t>
            </a:r>
          </a:p>
          <a:p>
            <a:pPr algn="ctr"/>
            <a:r>
              <a:rPr lang="en-US" altLang="zh-CN" sz="1100" dirty="0">
                <a:solidFill>
                  <a:schemeClr val="dk1"/>
                </a:solidFill>
              </a:rPr>
              <a:t>glob</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body" idx="1"/>
          </p:nvPr>
        </p:nvSpPr>
        <p:spPr>
          <a:xfrm>
            <a:off x="628650" y="1504925"/>
            <a:ext cx="7886700" cy="3328200"/>
          </a:xfrm>
          <a:prstGeom prst="rect">
            <a:avLst/>
          </a:prstGeom>
          <a:noFill/>
          <a:ln>
            <a:noFill/>
          </a:ln>
        </p:spPr>
        <p:txBody>
          <a:bodyPr spcFirstLastPara="1" wrap="square" lIns="68575" tIns="34275" rIns="68575" bIns="34275" anchor="t" anchorCtr="0">
            <a:noAutofit/>
          </a:bodyPr>
          <a:lstStyle/>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Understanding Business Problems &amp; Goals</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Data Collection </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Data Wrangling</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Data Labeling</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Data Partitioning (train, test)</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Data Balancing</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Data Partitioning (train, validation)</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Model Training</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Model Evaluation</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Post Exploration </a:t>
            </a:r>
            <a:endParaRPr sz="1300" b="1">
              <a:solidFill>
                <a:schemeClr val="dk1"/>
              </a:solidFill>
            </a:endParaRPr>
          </a:p>
          <a:p>
            <a:pPr marL="630000" lvl="0" indent="-368300" algn="l" rtl="0">
              <a:lnSpc>
                <a:spcPct val="150000"/>
              </a:lnSpc>
              <a:spcBef>
                <a:spcPts val="0"/>
              </a:spcBef>
              <a:spcAft>
                <a:spcPts val="0"/>
              </a:spcAft>
              <a:buClr>
                <a:schemeClr val="dk1"/>
              </a:buClr>
              <a:buSzPts val="1300"/>
              <a:buAutoNum type="arabicPeriod"/>
            </a:pPr>
            <a:r>
              <a:rPr lang="zh-CN" sz="1300" b="1">
                <a:solidFill>
                  <a:schemeClr val="dk1"/>
                </a:solidFill>
              </a:rPr>
              <a:t>Recommendation</a:t>
            </a:r>
            <a:endParaRPr sz="1300" b="1">
              <a:solidFill>
                <a:schemeClr val="dk1"/>
              </a:solidFill>
            </a:endParaRPr>
          </a:p>
        </p:txBody>
      </p:sp>
      <p:sp>
        <p:nvSpPr>
          <p:cNvPr id="100" name="Google Shape;100;p20"/>
          <p:cNvSpPr txBox="1">
            <a:spLocks noGrp="1"/>
          </p:cNvSpPr>
          <p:nvPr>
            <p:ph type="title"/>
          </p:nvPr>
        </p:nvSpPr>
        <p:spPr>
          <a:xfrm>
            <a:off x="471553" y="190563"/>
            <a:ext cx="7862400" cy="731400"/>
          </a:xfrm>
          <a:prstGeom prst="rect">
            <a:avLst/>
          </a:prstGeom>
          <a:noFill/>
          <a:ln>
            <a:noFill/>
          </a:ln>
        </p:spPr>
        <p:txBody>
          <a:bodyPr spcFirstLastPara="1" wrap="square" lIns="68575" tIns="34275" rIns="68575" bIns="34275" anchor="ctr" anchorCtr="0">
            <a:noAutofit/>
          </a:bodyPr>
          <a:lstStyle/>
          <a:p>
            <a:pPr marL="457200" lvl="0" indent="-368300" algn="l" rtl="0">
              <a:lnSpc>
                <a:spcPct val="115000"/>
              </a:lnSpc>
              <a:spcBef>
                <a:spcPts val="0"/>
              </a:spcBef>
              <a:spcAft>
                <a:spcPts val="0"/>
              </a:spcAft>
              <a:buClr>
                <a:schemeClr val="lt1"/>
              </a:buClr>
              <a:buSzPts val="2200"/>
              <a:buAutoNum type="arabicPeriod"/>
            </a:pPr>
            <a:r>
              <a:rPr lang="zh-CN" sz="2200">
                <a:solidFill>
                  <a:schemeClr val="lt1"/>
                </a:solidFill>
              </a:rPr>
              <a:t>CRISP-DM &amp; Strawman Work Plan</a:t>
            </a:r>
            <a:endParaRPr sz="2200">
              <a:solidFill>
                <a:schemeClr val="lt1"/>
              </a:solidFill>
            </a:endParaRPr>
          </a:p>
          <a:p>
            <a:pPr marL="0" lvl="0" indent="457200" algn="l" rtl="0">
              <a:lnSpc>
                <a:spcPct val="90000"/>
              </a:lnSpc>
              <a:spcBef>
                <a:spcPts val="0"/>
              </a:spcBef>
              <a:spcAft>
                <a:spcPts val="0"/>
              </a:spcAft>
              <a:buSzPts val="3000"/>
              <a:buNone/>
            </a:pPr>
            <a:r>
              <a:rPr lang="zh-CN" sz="2200" b="0">
                <a:solidFill>
                  <a:schemeClr val="lt1"/>
                </a:solidFill>
              </a:rPr>
              <a:t>Project Plan</a:t>
            </a:r>
            <a:endParaRPr sz="2200" b="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383325" y="1596425"/>
            <a:ext cx="4077900" cy="3061200"/>
          </a:xfrm>
          <a:prstGeom prst="rect">
            <a:avLst/>
          </a:prstGeom>
          <a:noFill/>
          <a:ln>
            <a:noFill/>
          </a:ln>
        </p:spPr>
        <p:txBody>
          <a:bodyPr spcFirstLastPara="1" wrap="square" lIns="68575" tIns="34275" rIns="68575" bIns="34275" anchor="t" anchorCtr="0">
            <a:noAutofit/>
          </a:bodyPr>
          <a:lstStyle/>
          <a:p>
            <a:pPr marL="457200" lvl="0" indent="-330200" algn="l" rtl="0">
              <a:lnSpc>
                <a:spcPct val="150000"/>
              </a:lnSpc>
              <a:spcBef>
                <a:spcPts val="0"/>
              </a:spcBef>
              <a:spcAft>
                <a:spcPts val="0"/>
              </a:spcAft>
              <a:buClr>
                <a:schemeClr val="dk1"/>
              </a:buClr>
              <a:buSzPts val="1600"/>
              <a:buChar char="❖"/>
            </a:pPr>
            <a:r>
              <a:rPr lang="zh-CN" sz="1600" b="1">
                <a:solidFill>
                  <a:schemeClr val="dk1"/>
                </a:solidFill>
              </a:rPr>
              <a:t>PartB (2013 - 2019)</a:t>
            </a:r>
            <a:endParaRPr sz="1600" b="1">
              <a:solidFill>
                <a:schemeClr val="dk1"/>
              </a:solidFill>
            </a:endParaRPr>
          </a:p>
          <a:p>
            <a:pPr marL="0" lvl="0" indent="457200" algn="l" rtl="0">
              <a:lnSpc>
                <a:spcPct val="150000"/>
              </a:lnSpc>
              <a:spcBef>
                <a:spcPts val="0"/>
              </a:spcBef>
              <a:spcAft>
                <a:spcPts val="0"/>
              </a:spcAft>
              <a:buSzPts val="2100"/>
              <a:buNone/>
            </a:pPr>
            <a:r>
              <a:rPr lang="zh-CN" sz="1200">
                <a:solidFill>
                  <a:srgbClr val="666666"/>
                </a:solidFill>
              </a:rPr>
              <a:t>[Source - Data.CMS.gov]</a:t>
            </a:r>
            <a:endParaRPr sz="1200">
              <a:solidFill>
                <a:srgbClr val="666666"/>
              </a:solidFill>
            </a:endParaRPr>
          </a:p>
          <a:p>
            <a:pPr marL="0" lvl="0" indent="0" algn="l" rtl="0">
              <a:lnSpc>
                <a:spcPct val="150000"/>
              </a:lnSpc>
              <a:spcBef>
                <a:spcPts val="0"/>
              </a:spcBef>
              <a:spcAft>
                <a:spcPts val="0"/>
              </a:spcAft>
              <a:buSzPts val="2100"/>
              <a:buNone/>
            </a:pPr>
            <a:endParaRPr sz="1200">
              <a:solidFill>
                <a:srgbClr val="666666"/>
              </a:solidFill>
            </a:endParaRPr>
          </a:p>
          <a:p>
            <a:pPr marL="457200" lvl="0" indent="0" algn="l" rtl="0">
              <a:lnSpc>
                <a:spcPct val="150000"/>
              </a:lnSpc>
              <a:spcBef>
                <a:spcPts val="0"/>
              </a:spcBef>
              <a:spcAft>
                <a:spcPts val="0"/>
              </a:spcAft>
              <a:buNone/>
            </a:pPr>
            <a:endParaRPr sz="1200">
              <a:solidFill>
                <a:srgbClr val="666666"/>
              </a:solidFill>
            </a:endParaRPr>
          </a:p>
          <a:p>
            <a:pPr marL="457200" lvl="0" indent="-317500" algn="l" rtl="0">
              <a:lnSpc>
                <a:spcPct val="150000"/>
              </a:lnSpc>
              <a:spcBef>
                <a:spcPts val="0"/>
              </a:spcBef>
              <a:spcAft>
                <a:spcPts val="0"/>
              </a:spcAft>
              <a:buClr>
                <a:srgbClr val="242424"/>
              </a:buClr>
              <a:buSzPts val="1400"/>
              <a:buChar char="●"/>
            </a:pPr>
            <a:r>
              <a:rPr lang="zh-CN" sz="1400">
                <a:solidFill>
                  <a:srgbClr val="242424"/>
                </a:solidFill>
              </a:rPr>
              <a:t>Claims information for each procedure that a physician performs within a given year</a:t>
            </a:r>
            <a:endParaRPr sz="1400">
              <a:solidFill>
                <a:srgbClr val="242424"/>
              </a:solidFill>
            </a:endParaRPr>
          </a:p>
          <a:p>
            <a:pPr marL="457200" lvl="0" indent="0" algn="l" rtl="0">
              <a:lnSpc>
                <a:spcPct val="115000"/>
              </a:lnSpc>
              <a:spcBef>
                <a:spcPts val="0"/>
              </a:spcBef>
              <a:spcAft>
                <a:spcPts val="0"/>
              </a:spcAft>
              <a:buNone/>
            </a:pPr>
            <a:endParaRPr sz="1500">
              <a:solidFill>
                <a:srgbClr val="242424"/>
              </a:solidFill>
              <a:highlight>
                <a:schemeClr val="lt1"/>
              </a:highlight>
            </a:endParaRPr>
          </a:p>
          <a:p>
            <a:pPr marL="457200" lvl="0" indent="-317500" algn="l" rtl="0">
              <a:lnSpc>
                <a:spcPct val="115000"/>
              </a:lnSpc>
              <a:spcBef>
                <a:spcPts val="0"/>
              </a:spcBef>
              <a:spcAft>
                <a:spcPts val="0"/>
              </a:spcAft>
              <a:buClr>
                <a:srgbClr val="242424"/>
              </a:buClr>
              <a:buSzPts val="1400"/>
              <a:buChar char="●"/>
            </a:pPr>
            <a:r>
              <a:rPr lang="zh-CN" sz="1400">
                <a:solidFill>
                  <a:srgbClr val="242424"/>
                </a:solidFill>
              </a:rPr>
              <a:t>CSV with 67764122 by 29</a:t>
            </a:r>
            <a:endParaRPr sz="1400">
              <a:solidFill>
                <a:srgbClr val="242424"/>
              </a:solidFill>
            </a:endParaRPr>
          </a:p>
        </p:txBody>
      </p:sp>
      <p:sp>
        <p:nvSpPr>
          <p:cNvPr id="112" name="Google Shape;112;p22"/>
          <p:cNvSpPr txBox="1">
            <a:spLocks noGrp="1"/>
          </p:cNvSpPr>
          <p:nvPr>
            <p:ph type="title"/>
          </p:nvPr>
        </p:nvSpPr>
        <p:spPr>
          <a:xfrm>
            <a:off x="540300" y="30345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Selection</a:t>
            </a:r>
            <a:endParaRPr sz="2200" b="0">
              <a:solidFill>
                <a:schemeClr val="lt1"/>
              </a:solidFill>
            </a:endParaRPr>
          </a:p>
        </p:txBody>
      </p:sp>
      <p:sp>
        <p:nvSpPr>
          <p:cNvPr id="113" name="Google Shape;113;p22"/>
          <p:cNvSpPr/>
          <p:nvPr/>
        </p:nvSpPr>
        <p:spPr>
          <a:xfrm>
            <a:off x="4572000" y="1175400"/>
            <a:ext cx="4573800" cy="39666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txBox="1"/>
          <p:nvPr/>
        </p:nvSpPr>
        <p:spPr>
          <a:xfrm>
            <a:off x="4699039" y="1461252"/>
            <a:ext cx="3902400" cy="376253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300" b="1" dirty="0"/>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Rndrng_NPI</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Rndrng_Prvdr_Type</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Place_Of_Srvc</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Tot_Benes</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Tot_Srvc</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Tot_Bene_Day_Srvcs</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Avg_Sbmtd_Chrg</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Avg_Mdcr_Pymt_Amt</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Avg_Mdcr_Alowd_Amt</a:t>
            </a:r>
            <a:endParaRPr sz="1300" dirty="0">
              <a:solidFill>
                <a:schemeClr val="dk1"/>
              </a:solidFill>
            </a:endParaRPr>
          </a:p>
          <a:p>
            <a:pPr marL="1371600" lvl="0" indent="-311150" algn="l" rtl="0">
              <a:lnSpc>
                <a:spcPct val="150000"/>
              </a:lnSpc>
              <a:spcBef>
                <a:spcPts val="0"/>
              </a:spcBef>
              <a:spcAft>
                <a:spcPts val="0"/>
              </a:spcAft>
              <a:buClr>
                <a:schemeClr val="dk1"/>
              </a:buClr>
              <a:buSzPts val="1300"/>
              <a:buAutoNum type="arabicPeriod"/>
            </a:pPr>
            <a:r>
              <a:rPr lang="zh-CN" sz="1300" dirty="0">
                <a:solidFill>
                  <a:schemeClr val="dk1"/>
                </a:solidFill>
              </a:rPr>
              <a:t>Avg_Mdcr_Stdzd_Amt</a:t>
            </a:r>
            <a:endParaRPr sz="1300" dirty="0"/>
          </a:p>
          <a:p>
            <a:pPr marL="0" lvl="0" indent="0" algn="l" rtl="0">
              <a:lnSpc>
                <a:spcPct val="150000"/>
              </a:lnSpc>
              <a:spcBef>
                <a:spcPts val="0"/>
              </a:spcBef>
              <a:spcAft>
                <a:spcPts val="0"/>
              </a:spcAft>
              <a:buNone/>
            </a:pPr>
            <a:endParaRPr sz="1200" i="1" dirty="0">
              <a:solidFill>
                <a:schemeClr val="dk1"/>
              </a:solidFill>
              <a:highlight>
                <a:srgbClr val="FFFFFF"/>
              </a:highlight>
              <a:latin typeface="Times New Roman"/>
              <a:ea typeface="Times New Roman"/>
              <a:cs typeface="Times New Roman"/>
              <a:sym typeface="Times New Roman"/>
            </a:endParaRPr>
          </a:p>
        </p:txBody>
      </p:sp>
      <p:sp>
        <p:nvSpPr>
          <p:cNvPr id="115" name="Google Shape;115;p22"/>
          <p:cNvSpPr txBox="1"/>
          <p:nvPr/>
        </p:nvSpPr>
        <p:spPr>
          <a:xfrm>
            <a:off x="5403825" y="1327225"/>
            <a:ext cx="2708100" cy="6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CN" sz="1600" b="1">
                <a:solidFill>
                  <a:schemeClr val="dk1"/>
                </a:solidFill>
              </a:rPr>
              <a:t>Used Features</a:t>
            </a:r>
            <a:endParaRPr sz="1600" b="1">
              <a:solidFill>
                <a:schemeClr val="dk1"/>
              </a:solidFill>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body" idx="1"/>
          </p:nvPr>
        </p:nvSpPr>
        <p:spPr>
          <a:xfrm>
            <a:off x="628650" y="1424621"/>
            <a:ext cx="7886700" cy="804000"/>
          </a:xfrm>
          <a:prstGeom prst="rect">
            <a:avLst/>
          </a:prstGeom>
          <a:noFill/>
          <a:ln>
            <a:noFill/>
          </a:ln>
        </p:spPr>
        <p:txBody>
          <a:bodyPr spcFirstLastPara="1" wrap="square" lIns="68575" tIns="34275" rIns="68575" bIns="34275" anchor="t" anchorCtr="0">
            <a:noAutofit/>
          </a:bodyPr>
          <a:lstStyle/>
          <a:p>
            <a:pPr marL="457200" lvl="0" indent="-330200" algn="l" rtl="0">
              <a:lnSpc>
                <a:spcPct val="150000"/>
              </a:lnSpc>
              <a:spcBef>
                <a:spcPts val="0"/>
              </a:spcBef>
              <a:spcAft>
                <a:spcPts val="0"/>
              </a:spcAft>
              <a:buClr>
                <a:schemeClr val="dk1"/>
              </a:buClr>
              <a:buSzPts val="1600"/>
              <a:buChar char="❖"/>
            </a:pPr>
            <a:r>
              <a:rPr lang="zh-CN" sz="1600" b="1">
                <a:solidFill>
                  <a:schemeClr val="dk1"/>
                </a:solidFill>
              </a:rPr>
              <a:t>The List of Excluded Individuals and Entities (LEIE) - Labels</a:t>
            </a:r>
            <a:endParaRPr sz="1600" b="1">
              <a:solidFill>
                <a:schemeClr val="dk1"/>
              </a:solidFill>
            </a:endParaRPr>
          </a:p>
          <a:p>
            <a:pPr marL="0" lvl="0" indent="457200" algn="l" rtl="0">
              <a:lnSpc>
                <a:spcPct val="150000"/>
              </a:lnSpc>
              <a:spcBef>
                <a:spcPts val="0"/>
              </a:spcBef>
              <a:spcAft>
                <a:spcPts val="0"/>
              </a:spcAft>
              <a:buClr>
                <a:schemeClr val="dk1"/>
              </a:buClr>
              <a:buSzPts val="1100"/>
              <a:buNone/>
            </a:pPr>
            <a:r>
              <a:rPr lang="zh-CN" sz="1200">
                <a:solidFill>
                  <a:srgbClr val="666666"/>
                </a:solidFill>
              </a:rPr>
              <a:t>[Source - Office of Inspector General (OIG)]</a:t>
            </a:r>
            <a:endParaRPr sz="1300" b="1">
              <a:solidFill>
                <a:schemeClr val="dk1"/>
              </a:solidFill>
            </a:endParaRPr>
          </a:p>
        </p:txBody>
      </p:sp>
      <p:sp>
        <p:nvSpPr>
          <p:cNvPr id="121" name="Google Shape;121;p23"/>
          <p:cNvSpPr txBox="1"/>
          <p:nvPr/>
        </p:nvSpPr>
        <p:spPr>
          <a:xfrm>
            <a:off x="764500" y="2228625"/>
            <a:ext cx="5811000" cy="25242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dk1"/>
              </a:buClr>
              <a:buSzPts val="1300"/>
              <a:buChar char="●"/>
            </a:pPr>
            <a:r>
              <a:rPr lang="zh-CN" sz="1300" b="1">
                <a:solidFill>
                  <a:schemeClr val="dk1"/>
                </a:solidFill>
              </a:rPr>
              <a:t>LEIE 08-2021 updated</a:t>
            </a:r>
            <a:endParaRPr sz="1300" b="1">
              <a:solidFill>
                <a:schemeClr val="dk1"/>
              </a:solidFill>
            </a:endParaRPr>
          </a:p>
          <a:p>
            <a:pPr marL="457200" lvl="0" indent="457200" algn="l" rtl="0">
              <a:lnSpc>
                <a:spcPct val="150000"/>
              </a:lnSpc>
              <a:spcBef>
                <a:spcPts val="0"/>
              </a:spcBef>
              <a:spcAft>
                <a:spcPts val="0"/>
              </a:spcAft>
              <a:buClr>
                <a:schemeClr val="dk1"/>
              </a:buClr>
              <a:buSzPts val="2100"/>
              <a:buFont typeface="Arial"/>
              <a:buNone/>
            </a:pPr>
            <a:r>
              <a:rPr lang="zh-CN" sz="1100">
                <a:solidFill>
                  <a:schemeClr val="dk1"/>
                </a:solidFill>
              </a:rPr>
              <a:t>- Most recently updated LEIE database</a:t>
            </a:r>
            <a:endParaRPr sz="1100">
              <a:solidFill>
                <a:schemeClr val="dk1"/>
              </a:solidFill>
            </a:endParaRPr>
          </a:p>
          <a:p>
            <a:pPr marL="457200" lvl="0" indent="457200" algn="l" rtl="0">
              <a:lnSpc>
                <a:spcPct val="150000"/>
              </a:lnSpc>
              <a:spcBef>
                <a:spcPts val="0"/>
              </a:spcBef>
              <a:spcAft>
                <a:spcPts val="0"/>
              </a:spcAft>
              <a:buClr>
                <a:schemeClr val="dk1"/>
              </a:buClr>
              <a:buSzPts val="2100"/>
              <a:buFont typeface="Arial"/>
              <a:buNone/>
            </a:pPr>
            <a:r>
              <a:rPr lang="zh-CN" sz="1100">
                <a:solidFill>
                  <a:schemeClr val="dk1"/>
                </a:solidFill>
              </a:rPr>
              <a:t>- REINSTATE &amp; WAIVER = 0 for all the recorded physicians</a:t>
            </a:r>
            <a:endParaRPr sz="1100">
              <a:solidFill>
                <a:schemeClr val="dk1"/>
              </a:solidFill>
            </a:endParaRPr>
          </a:p>
          <a:p>
            <a:pPr marL="0" lvl="0" indent="457200" algn="l" rtl="0">
              <a:lnSpc>
                <a:spcPct val="150000"/>
              </a:lnSpc>
              <a:spcBef>
                <a:spcPts val="0"/>
              </a:spcBef>
              <a:spcAft>
                <a:spcPts val="0"/>
              </a:spcAft>
              <a:buClr>
                <a:schemeClr val="dk1"/>
              </a:buClr>
              <a:buSzPts val="2100"/>
              <a:buFont typeface="Arial"/>
              <a:buNone/>
            </a:pPr>
            <a:endParaRPr sz="1100" b="1">
              <a:solidFill>
                <a:schemeClr val="dk1"/>
              </a:solidFill>
            </a:endParaRPr>
          </a:p>
          <a:p>
            <a:pPr marL="457200" lvl="0" indent="-311150" algn="l" rtl="0">
              <a:lnSpc>
                <a:spcPct val="150000"/>
              </a:lnSpc>
              <a:spcBef>
                <a:spcPts val="0"/>
              </a:spcBef>
              <a:spcAft>
                <a:spcPts val="0"/>
              </a:spcAft>
              <a:buClr>
                <a:schemeClr val="dk1"/>
              </a:buClr>
              <a:buSzPts val="1300"/>
              <a:buChar char="●"/>
            </a:pPr>
            <a:r>
              <a:rPr lang="zh-CN" sz="1300" b="1">
                <a:solidFill>
                  <a:schemeClr val="dk1"/>
                </a:solidFill>
              </a:rPr>
              <a:t>LEIE Monthly Reinstatements</a:t>
            </a:r>
            <a:endParaRPr sz="1300" b="1">
              <a:solidFill>
                <a:schemeClr val="dk1"/>
              </a:solidFill>
            </a:endParaRPr>
          </a:p>
          <a:p>
            <a:pPr marL="457200" lvl="0" indent="457200" algn="l" rtl="0">
              <a:lnSpc>
                <a:spcPct val="150000"/>
              </a:lnSpc>
              <a:spcBef>
                <a:spcPts val="0"/>
              </a:spcBef>
              <a:spcAft>
                <a:spcPts val="0"/>
              </a:spcAft>
              <a:buClr>
                <a:schemeClr val="dk1"/>
              </a:buClr>
              <a:buSzPts val="2100"/>
              <a:buFont typeface="Arial"/>
              <a:buNone/>
            </a:pPr>
            <a:r>
              <a:rPr lang="zh-CN" sz="1100">
                <a:solidFill>
                  <a:schemeClr val="dk1"/>
                </a:solidFill>
              </a:rPr>
              <a:t>- Reinsated over 2020/01 - 2021/07</a:t>
            </a:r>
            <a:endParaRPr sz="1100">
              <a:solidFill>
                <a:schemeClr val="dk1"/>
              </a:solidFill>
            </a:endParaRPr>
          </a:p>
          <a:p>
            <a:pPr marL="0" lvl="0" indent="0" algn="l" rtl="0">
              <a:lnSpc>
                <a:spcPct val="150000"/>
              </a:lnSpc>
              <a:spcBef>
                <a:spcPts val="0"/>
              </a:spcBef>
              <a:spcAft>
                <a:spcPts val="0"/>
              </a:spcAft>
              <a:buClr>
                <a:schemeClr val="dk1"/>
              </a:buClr>
              <a:buSzPts val="2100"/>
              <a:buFont typeface="Arial"/>
              <a:buNone/>
            </a:pPr>
            <a:endParaRPr sz="1100">
              <a:solidFill>
                <a:schemeClr val="dk1"/>
              </a:solidFill>
            </a:endParaRPr>
          </a:p>
          <a:p>
            <a:pPr marL="457200" lvl="0" indent="-311150" algn="l" rtl="0">
              <a:lnSpc>
                <a:spcPct val="150000"/>
              </a:lnSpc>
              <a:spcBef>
                <a:spcPts val="0"/>
              </a:spcBef>
              <a:spcAft>
                <a:spcPts val="0"/>
              </a:spcAft>
              <a:buClr>
                <a:schemeClr val="dk1"/>
              </a:buClr>
              <a:buSzPts val="1300"/>
              <a:buChar char="●"/>
            </a:pPr>
            <a:r>
              <a:rPr lang="zh-CN" sz="1300" b="1">
                <a:solidFill>
                  <a:schemeClr val="dk1"/>
                </a:solidFill>
              </a:rPr>
              <a:t>LEIE Plus</a:t>
            </a:r>
            <a:r>
              <a:rPr lang="zh-CN" sz="1300">
                <a:solidFill>
                  <a:schemeClr val="dk1"/>
                </a:solidFill>
              </a:rPr>
              <a:t> </a:t>
            </a:r>
            <a:endParaRPr sz="1300">
              <a:solidFill>
                <a:schemeClr val="dk1"/>
              </a:solidFill>
            </a:endParaRPr>
          </a:p>
          <a:p>
            <a:pPr marL="457200" lvl="0" indent="0" algn="l" rtl="0">
              <a:lnSpc>
                <a:spcPct val="150000"/>
              </a:lnSpc>
              <a:spcBef>
                <a:spcPts val="0"/>
              </a:spcBef>
              <a:spcAft>
                <a:spcPts val="0"/>
              </a:spcAft>
              <a:buClr>
                <a:schemeClr val="dk1"/>
              </a:buClr>
              <a:buSzPts val="2100"/>
              <a:buFont typeface="Arial"/>
              <a:buNone/>
            </a:pPr>
            <a:r>
              <a:rPr lang="zh-CN" sz="1100">
                <a:solidFill>
                  <a:schemeClr val="dk1"/>
                </a:solidFill>
              </a:rPr>
              <a:t>	-  Extra records added to the LEIE datasets</a:t>
            </a:r>
            <a:endParaRPr sz="1100"/>
          </a:p>
        </p:txBody>
      </p:sp>
      <p:sp>
        <p:nvSpPr>
          <p:cNvPr id="122" name="Google Shape;122;p23"/>
          <p:cNvSpPr txBox="1">
            <a:spLocks noGrp="1"/>
          </p:cNvSpPr>
          <p:nvPr>
            <p:ph type="title"/>
          </p:nvPr>
        </p:nvSpPr>
        <p:spPr>
          <a:xfrm>
            <a:off x="650325" y="29430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Selection</a:t>
            </a:r>
            <a:endParaRPr sz="2200" b="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body" idx="1"/>
          </p:nvPr>
        </p:nvSpPr>
        <p:spPr>
          <a:xfrm>
            <a:off x="157650" y="1377075"/>
            <a:ext cx="8700000" cy="3691200"/>
          </a:xfrm>
          <a:prstGeom prst="rect">
            <a:avLst/>
          </a:prstGeom>
          <a:noFill/>
          <a:ln>
            <a:noFill/>
          </a:ln>
        </p:spPr>
        <p:txBody>
          <a:bodyPr spcFirstLastPara="1" wrap="square" lIns="68575" tIns="34275" rIns="68575" bIns="34275" anchor="t" anchorCtr="0">
            <a:noAutofit/>
          </a:bodyPr>
          <a:lstStyle/>
          <a:p>
            <a:pPr marL="914400" lvl="0" indent="-323850" algn="l" rtl="0">
              <a:lnSpc>
                <a:spcPct val="150000"/>
              </a:lnSpc>
              <a:spcBef>
                <a:spcPts val="0"/>
              </a:spcBef>
              <a:spcAft>
                <a:spcPts val="0"/>
              </a:spcAft>
              <a:buClr>
                <a:schemeClr val="dk1"/>
              </a:buClr>
              <a:buSzPts val="1500"/>
              <a:buAutoNum type="arabicPeriod"/>
            </a:pPr>
            <a:r>
              <a:rPr lang="zh-CN" sz="1500" b="1" dirty="0">
                <a:solidFill>
                  <a:schemeClr val="dk1"/>
                </a:solidFill>
              </a:rPr>
              <a:t>Concatenating the Part B datasets across 2013 - 2019</a:t>
            </a:r>
            <a:endParaRPr sz="1500" b="1" dirty="0">
              <a:solidFill>
                <a:schemeClr val="dk1"/>
              </a:solidFill>
            </a:endParaRPr>
          </a:p>
          <a:p>
            <a:pPr marL="1371600" lvl="0" indent="0" algn="l" rtl="0">
              <a:lnSpc>
                <a:spcPct val="150000"/>
              </a:lnSpc>
              <a:spcBef>
                <a:spcPts val="0"/>
              </a:spcBef>
              <a:spcAft>
                <a:spcPts val="0"/>
              </a:spcAft>
              <a:buNone/>
            </a:pPr>
            <a:endParaRPr sz="1500" b="1" dirty="0">
              <a:solidFill>
                <a:schemeClr val="dk1"/>
              </a:solidFill>
            </a:endParaRPr>
          </a:p>
          <a:p>
            <a:pPr marL="590550" lvl="0" indent="0" algn="l" rtl="0">
              <a:lnSpc>
                <a:spcPct val="150000"/>
              </a:lnSpc>
              <a:spcBef>
                <a:spcPts val="0"/>
              </a:spcBef>
              <a:spcAft>
                <a:spcPts val="0"/>
              </a:spcAft>
              <a:buClr>
                <a:schemeClr val="dk1"/>
              </a:buClr>
              <a:buSzPts val="1500"/>
            </a:pPr>
            <a:r>
              <a:rPr lang="en-US" altLang="zh-CN" sz="1500" b="1" dirty="0">
                <a:solidFill>
                  <a:schemeClr val="dk1"/>
                </a:solidFill>
              </a:rPr>
              <a:t>2.   </a:t>
            </a:r>
            <a:r>
              <a:rPr lang="zh-CN" sz="1500" b="1" dirty="0">
                <a:solidFill>
                  <a:schemeClr val="dk1"/>
                </a:solidFill>
              </a:rPr>
              <a:t>Managing invalid and missing values</a:t>
            </a:r>
            <a:endParaRPr sz="1500" b="1" dirty="0">
              <a:solidFill>
                <a:schemeClr val="dk1"/>
              </a:solidFill>
            </a:endParaRPr>
          </a:p>
          <a:p>
            <a:pPr marL="1170000" lvl="0" indent="-311150" algn="l" rtl="0">
              <a:lnSpc>
                <a:spcPct val="150000"/>
              </a:lnSpc>
              <a:spcBef>
                <a:spcPts val="0"/>
              </a:spcBef>
              <a:spcAft>
                <a:spcPts val="0"/>
              </a:spcAft>
              <a:buClr>
                <a:schemeClr val="dk1"/>
              </a:buClr>
              <a:buSzPts val="1300"/>
              <a:buChar char="●"/>
            </a:pPr>
            <a:r>
              <a:rPr lang="zh-CN" sz="1300" dirty="0">
                <a:solidFill>
                  <a:schemeClr val="dk1"/>
                </a:solidFill>
              </a:rPr>
              <a:t>Provider Gender: 2,943,213 Null Values</a:t>
            </a:r>
            <a:endParaRPr sz="1300" dirty="0">
              <a:solidFill>
                <a:schemeClr val="dk1"/>
              </a:solidFill>
            </a:endParaRPr>
          </a:p>
          <a:p>
            <a:pPr marL="1170000" lvl="0" indent="-311150" algn="l" rtl="0">
              <a:lnSpc>
                <a:spcPct val="150000"/>
              </a:lnSpc>
              <a:spcBef>
                <a:spcPts val="0"/>
              </a:spcBef>
              <a:spcAft>
                <a:spcPts val="0"/>
              </a:spcAft>
              <a:buClr>
                <a:schemeClr val="dk1"/>
              </a:buClr>
              <a:buSzPts val="1300"/>
              <a:buChar char="●"/>
            </a:pPr>
            <a:r>
              <a:rPr lang="zh-CN" sz="1300" dirty="0">
                <a:solidFill>
                  <a:schemeClr val="dk1"/>
                </a:solidFill>
              </a:rPr>
              <a:t>Delete the Gender Feature</a:t>
            </a:r>
            <a:endParaRPr sz="1300" dirty="0">
              <a:solidFill>
                <a:schemeClr val="dk1"/>
              </a:solidFill>
            </a:endParaRPr>
          </a:p>
          <a:p>
            <a:pPr marL="1371600" lvl="0" indent="0" algn="l" rtl="0">
              <a:lnSpc>
                <a:spcPct val="150000"/>
              </a:lnSpc>
              <a:spcBef>
                <a:spcPts val="0"/>
              </a:spcBef>
              <a:spcAft>
                <a:spcPts val="0"/>
              </a:spcAft>
              <a:buNone/>
            </a:pPr>
            <a:endParaRPr sz="1500" b="1" dirty="0">
              <a:solidFill>
                <a:schemeClr val="dk1"/>
              </a:solidFill>
            </a:endParaRPr>
          </a:p>
          <a:p>
            <a:pPr marL="590550" lvl="0" indent="0" algn="l" rtl="0">
              <a:lnSpc>
                <a:spcPct val="150000"/>
              </a:lnSpc>
              <a:spcBef>
                <a:spcPts val="0"/>
              </a:spcBef>
              <a:spcAft>
                <a:spcPts val="0"/>
              </a:spcAft>
              <a:buClr>
                <a:schemeClr val="dk1"/>
              </a:buClr>
              <a:buSzPts val="1500"/>
            </a:pPr>
            <a:r>
              <a:rPr lang="en-US" altLang="zh-CN" sz="1500" b="1" dirty="0">
                <a:solidFill>
                  <a:schemeClr val="dk1"/>
                </a:solidFill>
              </a:rPr>
              <a:t>3.   </a:t>
            </a:r>
            <a:r>
              <a:rPr lang="zh-CN" sz="1500" b="1" dirty="0">
                <a:solidFill>
                  <a:schemeClr val="dk1"/>
                </a:solidFill>
              </a:rPr>
              <a:t>Filtering out the rows that contain HCPCS code related to prescription</a:t>
            </a:r>
            <a:endParaRPr sz="1500" b="1" dirty="0">
              <a:solidFill>
                <a:schemeClr val="dk1"/>
              </a:solidFill>
            </a:endParaRPr>
          </a:p>
          <a:p>
            <a:pPr marL="1170000" lvl="0" indent="-311150" algn="l" rtl="0">
              <a:lnSpc>
                <a:spcPct val="150000"/>
              </a:lnSpc>
              <a:spcBef>
                <a:spcPts val="0"/>
              </a:spcBef>
              <a:spcAft>
                <a:spcPts val="0"/>
              </a:spcAft>
              <a:buClr>
                <a:schemeClr val="dk1"/>
              </a:buClr>
              <a:buSzPts val="1300"/>
              <a:buChar char="●"/>
            </a:pPr>
            <a:r>
              <a:rPr lang="zh-CN" sz="1300" dirty="0">
                <a:solidFill>
                  <a:schemeClr val="dk1"/>
                </a:solidFill>
              </a:rPr>
              <a:t>Drug Average Sales Pricing File</a:t>
            </a:r>
            <a:endParaRPr sz="1500" dirty="0">
              <a:solidFill>
                <a:schemeClr val="dk1"/>
              </a:solidFill>
            </a:endParaRPr>
          </a:p>
          <a:p>
            <a:pPr marL="1170000" lvl="0" indent="-311150" algn="l" rtl="0">
              <a:lnSpc>
                <a:spcPct val="150000"/>
              </a:lnSpc>
              <a:spcBef>
                <a:spcPts val="0"/>
              </a:spcBef>
              <a:spcAft>
                <a:spcPts val="0"/>
              </a:spcAft>
              <a:buClr>
                <a:schemeClr val="dk1"/>
              </a:buClr>
              <a:buSzPts val="1300"/>
              <a:buChar char="●"/>
            </a:pPr>
            <a:r>
              <a:rPr lang="zh-CN" sz="1300" dirty="0">
                <a:solidFill>
                  <a:schemeClr val="dk1"/>
                </a:solidFill>
              </a:rPr>
              <a:t>Non-procedure HCPCS, such as prescription, is out of scope of interests. Only instances matching to the HCPCS codes for procedures are included in the modeling data.</a:t>
            </a:r>
            <a:endParaRPr sz="1300" dirty="0">
              <a:solidFill>
                <a:schemeClr val="dk1"/>
              </a:solidFill>
            </a:endParaRPr>
          </a:p>
        </p:txBody>
      </p:sp>
      <p:sp>
        <p:nvSpPr>
          <p:cNvPr id="128" name="Google Shape;128;p24"/>
          <p:cNvSpPr txBox="1">
            <a:spLocks noGrp="1"/>
          </p:cNvSpPr>
          <p:nvPr>
            <p:ph type="title"/>
          </p:nvPr>
        </p:nvSpPr>
        <p:spPr>
          <a:xfrm>
            <a:off x="650325" y="294300"/>
            <a:ext cx="4325400" cy="582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Clr>
                <a:srgbClr val="3F3F3F"/>
              </a:buClr>
              <a:buSzPts val="3000"/>
              <a:buFont typeface="Arial"/>
              <a:buNone/>
            </a:pPr>
            <a:r>
              <a:rPr lang="zh-CN" sz="2200">
                <a:solidFill>
                  <a:schemeClr val="lt1"/>
                </a:solidFill>
              </a:rPr>
              <a:t>2. Data Preparation</a:t>
            </a:r>
            <a:endParaRPr sz="2200">
              <a:solidFill>
                <a:schemeClr val="lt1"/>
              </a:solidFill>
            </a:endParaRPr>
          </a:p>
          <a:p>
            <a:pPr marL="0" lvl="0" indent="0" algn="l" rtl="0">
              <a:lnSpc>
                <a:spcPct val="115000"/>
              </a:lnSpc>
              <a:spcBef>
                <a:spcPts val="0"/>
              </a:spcBef>
              <a:spcAft>
                <a:spcPts val="0"/>
              </a:spcAft>
              <a:buClr>
                <a:srgbClr val="3F3F3F"/>
              </a:buClr>
              <a:buSzPts val="3000"/>
              <a:buFont typeface="Arial"/>
              <a:buNone/>
            </a:pPr>
            <a:r>
              <a:rPr lang="zh-CN" sz="2200" b="0">
                <a:solidFill>
                  <a:schemeClr val="lt1"/>
                </a:solidFill>
              </a:rPr>
              <a:t>    Data Cleaning</a:t>
            </a:r>
            <a:endParaRPr sz="2200" b="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11318</Words>
  <Application>Microsoft Macintosh PowerPoint</Application>
  <PresentationFormat>On-screen Show (16:9)</PresentationFormat>
  <Paragraphs>602</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Georgia</vt:lpstr>
      <vt:lpstr>Times New Roman</vt:lpstr>
      <vt:lpstr>Simple Light</vt:lpstr>
      <vt:lpstr>PowerPoint Presentation</vt:lpstr>
      <vt:lpstr>Contents</vt:lpstr>
      <vt:lpstr>CRISP-DM &amp; Strawman Work Plan   Business understanding</vt:lpstr>
      <vt:lpstr>CRISP-DM &amp; Strawman Work Plan Assess Situation</vt:lpstr>
      <vt:lpstr>CRISP-DM &amp; Strawman Work Plan AWS architecture</vt:lpstr>
      <vt:lpstr>CRISP-DM &amp; Strawman Work Plan Project Plan</vt:lpstr>
      <vt:lpstr>2. Data Preparation     Data Selection</vt:lpstr>
      <vt:lpstr>2. Data Preparation     Data Selection</vt:lpstr>
      <vt:lpstr>2. Data Preparation     Data Cleaning</vt:lpstr>
      <vt:lpstr>2. Data Preparation     Data Construction</vt:lpstr>
      <vt:lpstr>PowerPoint Presentation</vt:lpstr>
      <vt:lpstr>2. Data Preparation     Data Construction</vt:lpstr>
      <vt:lpstr>2. Data Preparation     Data Construction</vt:lpstr>
      <vt:lpstr>2. Data Preparation     Data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Modeling Techique      Logistic Regression (Continuous Variables)</vt:lpstr>
      <vt:lpstr>4. Modeling Techique      Decision Tree (Pre-Prunning)</vt:lpstr>
      <vt:lpstr>4. Modeling Techique      Decision Tree (cost complexity prunning)</vt:lpstr>
      <vt:lpstr>4. Modeling Techique      Decision Tree (post - prunning)</vt:lpstr>
      <vt:lpstr>4. Modeling Techique      Decision Tree (post - prunning)</vt:lpstr>
      <vt:lpstr>4. Modeling Techique      Random Forest (Feature Selection)</vt:lpstr>
      <vt:lpstr>4. Modeling Techique      Random Forest (Feature Selection)</vt:lpstr>
      <vt:lpstr>4. Modeling Techique      Random Forest </vt:lpstr>
      <vt:lpstr>4. Modeling Techique      Explainable Boosting Machine (EBM)</vt:lpstr>
      <vt:lpstr>4. Modeling Techique      eXtreme Gradient Boosting (XGB)</vt:lpstr>
      <vt:lpstr>5. Model Evaluation &amp; Post Exploration      Evaluation on Test Set</vt:lpstr>
      <vt:lpstr> 5. Model Evaluation &amp; Post Exploration       eXtreme Gradient Boosting (XGB)</vt:lpstr>
      <vt:lpstr>6. Conclusion</vt:lpstr>
      <vt:lpstr>6. Conclusion</vt:lpstr>
      <vt:lpstr>Q &amp; A</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Fraud Detection via Predictive Modeling</dc:title>
  <cp:lastModifiedBy>Han, Seungheon</cp:lastModifiedBy>
  <cp:revision>13</cp:revision>
  <dcterms:modified xsi:type="dcterms:W3CDTF">2021-12-10T15:39:12Z</dcterms:modified>
</cp:coreProperties>
</file>